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99" r:id="rId4"/>
    <p:sldId id="288" r:id="rId5"/>
    <p:sldId id="289" r:id="rId6"/>
    <p:sldId id="277" r:id="rId7"/>
    <p:sldId id="293" r:id="rId8"/>
    <p:sldId id="295" r:id="rId9"/>
    <p:sldId id="268" r:id="rId10"/>
    <p:sldId id="300" r:id="rId11"/>
    <p:sldId id="301" r:id="rId12"/>
    <p:sldId id="302" r:id="rId13"/>
    <p:sldId id="303" r:id="rId14"/>
    <p:sldId id="304" r:id="rId15"/>
    <p:sldId id="305" r:id="rId16"/>
    <p:sldId id="315" r:id="rId17"/>
    <p:sldId id="316" r:id="rId18"/>
    <p:sldId id="317" r:id="rId19"/>
    <p:sldId id="306" r:id="rId20"/>
    <p:sldId id="307" r:id="rId21"/>
    <p:sldId id="308" r:id="rId22"/>
    <p:sldId id="309" r:id="rId23"/>
    <p:sldId id="310" r:id="rId24"/>
    <p:sldId id="297" r:id="rId25"/>
    <p:sldId id="311" r:id="rId26"/>
    <p:sldId id="312" r:id="rId27"/>
    <p:sldId id="313" r:id="rId28"/>
    <p:sldId id="314" r:id="rId29"/>
    <p:sldId id="318" r:id="rId30"/>
    <p:sldId id="291" r:id="rId31"/>
    <p:sldId id="294" r:id="rId32"/>
    <p:sldId id="298" r:id="rId33"/>
    <p:sldId id="296" r:id="rId34"/>
    <p:sldId id="259" r:id="rId35"/>
    <p:sldId id="276" r:id="rId36"/>
    <p:sldId id="260" r:id="rId3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1099" autoAdjust="0"/>
  </p:normalViewPr>
  <p:slideViewPr>
    <p:cSldViewPr>
      <p:cViewPr>
        <p:scale>
          <a:sx n="77" d="100"/>
          <a:sy n="77" d="100"/>
        </p:scale>
        <p:origin x="-1176" y="-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85BBA14D-2227-4EF7-BDA6-6C4B5C537142}" type="datetimeFigureOut">
              <a:rPr lang="ru-RU" smtClean="0"/>
              <a:pPr/>
              <a:t>26.08.2019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DFECC9C9-C9FA-4707-9E46-9901E3DCFAD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BA14D-2227-4EF7-BDA6-6C4B5C537142}" type="datetimeFigureOut">
              <a:rPr lang="ru-RU" smtClean="0"/>
              <a:pPr/>
              <a:t>26.08.2019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CC9C9-C9FA-4707-9E46-9901E3DCFAD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BA14D-2227-4EF7-BDA6-6C4B5C537142}" type="datetimeFigureOut">
              <a:rPr lang="ru-RU" smtClean="0"/>
              <a:pPr/>
              <a:t>26.08.2019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CC9C9-C9FA-4707-9E46-9901E3DCFAD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85BBA14D-2227-4EF7-BDA6-6C4B5C537142}" type="datetimeFigureOut">
              <a:rPr lang="ru-RU" smtClean="0"/>
              <a:pPr/>
              <a:t>26.08.2019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DFECC9C9-C9FA-4707-9E46-9901E3DCFAD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85BBA14D-2227-4EF7-BDA6-6C4B5C537142}" type="datetimeFigureOut">
              <a:rPr lang="ru-RU" smtClean="0"/>
              <a:pPr/>
              <a:t>26.08.2019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DFECC9C9-C9FA-4707-9E46-9901E3DCFAD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BA14D-2227-4EF7-BDA6-6C4B5C537142}" type="datetimeFigureOut">
              <a:rPr lang="ru-RU" smtClean="0"/>
              <a:pPr/>
              <a:t>26.08.2019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CC9C9-C9FA-4707-9E46-9901E3DCFAD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BA14D-2227-4EF7-BDA6-6C4B5C537142}" type="datetimeFigureOut">
              <a:rPr lang="ru-RU" smtClean="0"/>
              <a:pPr/>
              <a:t>26.08.2019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CC9C9-C9FA-4707-9E46-9901E3DCFAD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85BBA14D-2227-4EF7-BDA6-6C4B5C537142}" type="datetimeFigureOut">
              <a:rPr lang="ru-RU" smtClean="0"/>
              <a:pPr/>
              <a:t>26.08.2019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DFECC9C9-C9FA-4707-9E46-9901E3DCFAD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BA14D-2227-4EF7-BDA6-6C4B5C537142}" type="datetimeFigureOut">
              <a:rPr lang="ru-RU" smtClean="0"/>
              <a:pPr/>
              <a:t>26.08.2019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CC9C9-C9FA-4707-9E46-9901E3DCFAD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Содержимое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85BBA14D-2227-4EF7-BDA6-6C4B5C537142}" type="datetimeFigureOut">
              <a:rPr lang="ru-RU" smtClean="0"/>
              <a:pPr/>
              <a:t>26.08.2019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DFECC9C9-C9FA-4707-9E46-9901E3DCFAD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85BBA14D-2227-4EF7-BDA6-6C4B5C537142}" type="datetimeFigureOut">
              <a:rPr lang="ru-RU" smtClean="0"/>
              <a:pPr/>
              <a:t>26.08.2019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DFECC9C9-C9FA-4707-9E46-9901E3DCFAD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85BBA14D-2227-4EF7-BDA6-6C4B5C537142}" type="datetimeFigureOut">
              <a:rPr lang="ru-RU" smtClean="0"/>
              <a:pPr/>
              <a:t>26.08.2019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DFECC9C9-C9FA-4707-9E46-9901E3DCFAD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5.emf"/><Relationship Id="rId4" Type="http://schemas.openxmlformats.org/officeDocument/2006/relationships/package" Target="../embeddings/_________Microsoft_Word1.docx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44.emf"/><Relationship Id="rId4" Type="http://schemas.openxmlformats.org/officeDocument/2006/relationships/oleObject" Target="../embeddings/oleObject1.bin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pixelbrush.ru/uploads/posts/2012-10/1349666716_1-4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1485900" y="1772816"/>
            <a:ext cx="6172200" cy="1894362"/>
          </a:xfrm>
        </p:spPr>
        <p:txBody>
          <a:bodyPr>
            <a:noAutofit/>
          </a:bodyPr>
          <a:lstStyle/>
          <a:p>
            <a:pPr algn="ctr"/>
            <a:r>
              <a:rPr lang="ru-RU" sz="3200" i="1" dirty="0" smtClean="0">
                <a:solidFill>
                  <a:srgbClr val="0070C0"/>
                </a:solidFill>
                <a:cs typeface="Aharoni" pitchFamily="2" charset="-79"/>
              </a:rPr>
              <a:t>ПРАВИЛЬНОЕ ДЕТСТВО </a:t>
            </a:r>
            <a:br>
              <a:rPr lang="ru-RU" sz="3200" i="1" dirty="0" smtClean="0">
                <a:solidFill>
                  <a:srgbClr val="0070C0"/>
                </a:solidFill>
                <a:cs typeface="Aharoni" pitchFamily="2" charset="-79"/>
              </a:rPr>
            </a:br>
            <a:r>
              <a:rPr lang="ru-RU" sz="3200" i="1" dirty="0" smtClean="0">
                <a:solidFill>
                  <a:srgbClr val="0070C0"/>
                </a:solidFill>
                <a:cs typeface="Aharoni" pitchFamily="2" charset="-79"/>
              </a:rPr>
              <a:t>или </a:t>
            </a:r>
            <a:br>
              <a:rPr lang="ru-RU" sz="3200" i="1" dirty="0" smtClean="0">
                <a:solidFill>
                  <a:srgbClr val="0070C0"/>
                </a:solidFill>
                <a:cs typeface="Aharoni" pitchFamily="2" charset="-79"/>
              </a:rPr>
            </a:br>
            <a:r>
              <a:rPr lang="ru-RU" sz="3200" i="1" dirty="0" smtClean="0">
                <a:solidFill>
                  <a:srgbClr val="0070C0"/>
                </a:solidFill>
                <a:cs typeface="Aharoni" pitchFamily="2" charset="-79"/>
              </a:rPr>
              <a:t>ВОСПИТАНИЕ СКАЗКОЙ</a:t>
            </a:r>
            <a:endParaRPr lang="ru-RU" sz="3200" i="1" dirty="0">
              <a:solidFill>
                <a:srgbClr val="0070C0"/>
              </a:solidFill>
              <a:cs typeface="Aharoni" pitchFamily="2" charset="-79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55576" y="188640"/>
            <a:ext cx="78488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2">
                    <a:lumMod val="75000"/>
                  </a:schemeClr>
                </a:solidFill>
              </a:rPr>
              <a:t>МУНИЦИПАЛЬНОЕ ДОШКОЛЬНОЕ ОБРАЗОВАТЕЛЬНОЕ БЮДЖЕТНОЕ УЧРЕЖДЕНИЕ «ДЕТСКИЙ САД ОБЩЕРАЗВИВАЮЩЕГО ВИДА № 13 «ТЕРЕМОК»</a:t>
            </a:r>
          </a:p>
          <a:p>
            <a:pPr algn="ctr"/>
            <a:r>
              <a:rPr lang="ru-RU" b="1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ru-RU" b="1" dirty="0" err="1" smtClean="0">
                <a:solidFill>
                  <a:schemeClr val="bg2">
                    <a:lumMod val="75000"/>
                  </a:schemeClr>
                </a:solidFill>
              </a:rPr>
              <a:t>Арсеньевского</a:t>
            </a:r>
            <a:r>
              <a:rPr lang="ru-RU" b="1" dirty="0" smtClean="0">
                <a:solidFill>
                  <a:schemeClr val="bg2">
                    <a:lumMod val="75000"/>
                  </a:schemeClr>
                </a:solidFill>
              </a:rPr>
              <a:t> городского округа</a:t>
            </a:r>
            <a:endParaRPr lang="ru-RU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88024" y="4397988"/>
            <a:ext cx="367240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400" b="1" dirty="0" err="1" smtClean="0">
                <a:solidFill>
                  <a:srgbClr val="FFC000"/>
                </a:solidFill>
              </a:rPr>
              <a:t>Батенок</a:t>
            </a:r>
            <a:r>
              <a:rPr lang="ru-RU" sz="1400" b="1" dirty="0" smtClean="0">
                <a:solidFill>
                  <a:srgbClr val="FFC000"/>
                </a:solidFill>
              </a:rPr>
              <a:t> Е.А., </a:t>
            </a:r>
          </a:p>
          <a:p>
            <a:pPr algn="r"/>
            <a:r>
              <a:rPr lang="ru-RU" sz="1400" b="1" dirty="0" smtClean="0">
                <a:solidFill>
                  <a:srgbClr val="FFC000"/>
                </a:solidFill>
              </a:rPr>
              <a:t>заведующий МДОБУ № 13 «Теремок»</a:t>
            </a:r>
          </a:p>
          <a:p>
            <a:pPr algn="r"/>
            <a:r>
              <a:rPr lang="ru-RU" sz="1400" b="1" dirty="0" smtClean="0">
                <a:solidFill>
                  <a:srgbClr val="FFC000"/>
                </a:solidFill>
              </a:rPr>
              <a:t>Калиниченко Е.А., старший воспитатель МДОБУ д/с № 13 «Теремок»</a:t>
            </a:r>
            <a:endParaRPr lang="ru-RU" sz="1400" b="1" dirty="0">
              <a:solidFill>
                <a:srgbClr val="FFC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87924" y="6087113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2">
                    <a:lumMod val="90000"/>
                  </a:schemeClr>
                </a:solidFill>
              </a:rPr>
              <a:t>2019</a:t>
            </a:r>
            <a:endParaRPr lang="ru-RU" dirty="0">
              <a:solidFill>
                <a:schemeClr val="bg2">
                  <a:lumMod val="90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04854" y="3933056"/>
            <a:ext cx="63367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solidFill>
                  <a:schemeClr val="bg2">
                    <a:lumMod val="75000"/>
                  </a:schemeClr>
                </a:solidFill>
              </a:rPr>
              <a:t>(промежуточные итоги работы)</a:t>
            </a:r>
            <a:endParaRPr lang="ru-RU" sz="2400" b="1" i="1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DS\Desktop\Д-Н ПРОЕКТ ВОСПИТАНИЕ СКАЗКОЙ\ФОТО МАТЕРИАЛ ЗАЩИТА\ТЕАТР 2019\IMG-20190628-WA01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0"/>
            <a:ext cx="587499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91685" y="836712"/>
            <a:ext cx="251293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/>
              <a:t>Премьера сказки «Маша и медведь»</a:t>
            </a:r>
            <a:endParaRPr lang="ru-RU" sz="2400" i="1" dirty="0"/>
          </a:p>
        </p:txBody>
      </p:sp>
    </p:spTree>
    <p:extLst>
      <p:ext uri="{BB962C8B-B14F-4D97-AF65-F5344CB8AC3E}">
        <p14:creationId xmlns:p14="http://schemas.microsoft.com/office/powerpoint/2010/main" val="35538892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Users\DS\Desktop\Д-Н ПРОЕКТ ВОСПИТАНИЕ СКАЗКОЙ\ФОТО МАТЕРИАЛ ЗАЩИТА\ТЕАТР 2019\P_20190628_155757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9217024" cy="69127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174947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Users\DS\Desktop\Д-Н ПРОЕКТ ВОСПИТАНИЕ СКАЗКОЙ\ФОТО МАТЕРИАЛ ЗАЩИТА\ТЕАТР 2019\P_20190628_161229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-57150"/>
            <a:ext cx="5544616" cy="691515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191684" y="836712"/>
            <a:ext cx="279613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/>
              <a:t>Родители – активные участники театральных представлений</a:t>
            </a:r>
            <a:endParaRPr lang="ru-RU" sz="2400" i="1" dirty="0"/>
          </a:p>
        </p:txBody>
      </p:sp>
      <p:sp>
        <p:nvSpPr>
          <p:cNvPr id="2" name="Выгнутая влево стрелка 1"/>
          <p:cNvSpPr/>
          <p:nvPr/>
        </p:nvSpPr>
        <p:spPr>
          <a:xfrm>
            <a:off x="1013689" y="2996952"/>
            <a:ext cx="1152128" cy="2736304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66880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DS\Desktop\Д-Н ПРОЕКТ ВОСПИТАНИЕ СКАЗКОЙ\ФОТО МАТЕРИАЛ ЗАЩИТА\ТЕАТР 2019\P_20190628_160818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0396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ramki-vsem.ru/fonypink/1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24008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671124" y="188639"/>
            <a:ext cx="378180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i="1" dirty="0"/>
              <a:t>Т</a:t>
            </a:r>
            <a:r>
              <a:rPr lang="ru-RU" sz="2400" b="1" i="1" dirty="0" smtClean="0"/>
              <a:t>еатральная студия</a:t>
            </a:r>
          </a:p>
          <a:p>
            <a:pPr algn="ctr"/>
            <a:r>
              <a:rPr lang="ru-RU" sz="2400" b="1" i="1" dirty="0" smtClean="0"/>
              <a:t> «Театр и сказка»</a:t>
            </a:r>
            <a:endParaRPr lang="ru-RU" sz="2400" i="1" dirty="0"/>
          </a:p>
        </p:txBody>
      </p:sp>
      <p:sp>
        <p:nvSpPr>
          <p:cNvPr id="3" name="TextBox 2"/>
          <p:cNvSpPr txBox="1"/>
          <p:nvPr/>
        </p:nvSpPr>
        <p:spPr>
          <a:xfrm>
            <a:off x="5076056" y="993069"/>
            <a:ext cx="38164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Руководитель: Демина Ирина Владимировна., воспитатель </a:t>
            </a:r>
            <a:endParaRPr lang="ru-RU" sz="1400" dirty="0"/>
          </a:p>
        </p:txBody>
      </p:sp>
      <p:pic>
        <p:nvPicPr>
          <p:cNvPr id="8" name="Рисунок 7" descr="C:\Users\DS\Desktop\Д-Н ПРОЕКТ ВОСПИТАНИЕ СКАЗКОЙ\ФОТО МАТЕРИАЛ ЗАЩИТА\ТЕАТР 2019\P_20190412_124637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254678"/>
            <a:ext cx="3888432" cy="52490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04004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DS\Desktop\Д-Н ПРОЕКТ ВОСПИТАНИЕ СКАЗКОЙ\ФОТО МАТЕРИАЛ ЗАЩИТА\ТЕАТР 2019\P_20190626_163228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648"/>
            <a:ext cx="9144000" cy="659735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3563888" y="629497"/>
            <a:ext cx="251293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/>
              <a:t>Премьера сказки «Теремок»</a:t>
            </a:r>
            <a:endParaRPr lang="ru-RU" sz="2400" i="1" dirty="0"/>
          </a:p>
        </p:txBody>
      </p:sp>
    </p:spTree>
    <p:extLst>
      <p:ext uri="{BB962C8B-B14F-4D97-AF65-F5344CB8AC3E}">
        <p14:creationId xmlns:p14="http://schemas.microsoft.com/office/powerpoint/2010/main" val="24176149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DS\Desktop\Д-Н ПРОЕКТ ВОСПИТАНИЕ СКАЗКОЙ\ФОТО МАТЕРИАЛ ЗАЩИТА\ТЕАТР 2019\IMG-20190826-WA0026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7524"/>
            <a:ext cx="5976664" cy="803751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23528" y="620688"/>
            <a:ext cx="244827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u="sng" dirty="0" smtClean="0"/>
              <a:t>Успешность </a:t>
            </a:r>
            <a:r>
              <a:rPr lang="ru-RU" sz="2400" b="1" i="1" dirty="0" smtClean="0"/>
              <a:t>и </a:t>
            </a:r>
            <a:r>
              <a:rPr lang="ru-RU" sz="2400" b="1" i="1" u="sng" dirty="0" smtClean="0"/>
              <a:t>положительные эмоции </a:t>
            </a:r>
            <a:r>
              <a:rPr lang="ru-RU" sz="2400" b="1" i="1" dirty="0" smtClean="0"/>
              <a:t>детей – главная цель нашей работы</a:t>
            </a:r>
            <a:endParaRPr lang="ru-RU" sz="2400" b="1" i="1" dirty="0"/>
          </a:p>
        </p:txBody>
      </p:sp>
      <p:sp>
        <p:nvSpPr>
          <p:cNvPr id="4" name="Выгнутая влево стрелка 3"/>
          <p:cNvSpPr/>
          <p:nvPr/>
        </p:nvSpPr>
        <p:spPr>
          <a:xfrm>
            <a:off x="1475656" y="3429000"/>
            <a:ext cx="1152128" cy="2736304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02181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DS\Desktop\Д-Н ПРОЕКТ ВОСПИТАНИЕ СКАЗКОЙ\ФОТО МАТЕРИАЛ ЗАЩИТА\ТЕАТР 2019\IMG-20190826-WA0030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806270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Users\DS\Desktop\Д-Н ПРОЕКТ ВОСПИТАНИЕ СКАЗКОЙ\ФОТО МАТЕРИАЛ ЗАЩИТА\ТЕАТР 2019\IMG-20190826-WA0023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836712"/>
            <a:ext cx="6336704" cy="5445224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987179" y="188639"/>
            <a:ext cx="71497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i="1" dirty="0" smtClean="0"/>
              <a:t>«ПРИГЛАШАЕМ   ВАС   НА   СКАЗКУ!.......»</a:t>
            </a:r>
            <a:endParaRPr lang="ru-RU" sz="2400" i="1" dirty="0"/>
          </a:p>
        </p:txBody>
      </p:sp>
      <p:sp>
        <p:nvSpPr>
          <p:cNvPr id="5" name="TextBox 4"/>
          <p:cNvSpPr txBox="1"/>
          <p:nvPr/>
        </p:nvSpPr>
        <p:spPr>
          <a:xfrm>
            <a:off x="6078" y="1412776"/>
            <a:ext cx="269371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/>
              <a:t>Положительная оценка взрослых – </a:t>
            </a:r>
          </a:p>
          <a:p>
            <a:endParaRPr lang="ru-RU" b="1" i="1" dirty="0"/>
          </a:p>
          <a:p>
            <a:r>
              <a:rPr lang="ru-RU" b="1" i="1" dirty="0" smtClean="0"/>
              <a:t>очень важна в социально-коммуникативном развитии детей.</a:t>
            </a:r>
            <a:endParaRPr lang="ru-RU" b="1" i="1" dirty="0"/>
          </a:p>
        </p:txBody>
      </p:sp>
      <p:sp>
        <p:nvSpPr>
          <p:cNvPr id="6" name="Выгнутая влево стрелка 5"/>
          <p:cNvSpPr/>
          <p:nvPr/>
        </p:nvSpPr>
        <p:spPr>
          <a:xfrm>
            <a:off x="916712" y="3559324"/>
            <a:ext cx="1152128" cy="2736304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53608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71124" y="188639"/>
            <a:ext cx="378180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i="1" dirty="0"/>
              <a:t>Т</a:t>
            </a:r>
            <a:r>
              <a:rPr lang="ru-RU" sz="2400" b="1" i="1" dirty="0" smtClean="0"/>
              <a:t>еатральная студия</a:t>
            </a:r>
          </a:p>
          <a:p>
            <a:pPr algn="ctr"/>
            <a:r>
              <a:rPr lang="ru-RU" sz="2400" b="1" i="1" dirty="0" smtClean="0"/>
              <a:t> «Сказка за сказкой»</a:t>
            </a:r>
            <a:endParaRPr lang="ru-RU" sz="2400" i="1" dirty="0"/>
          </a:p>
        </p:txBody>
      </p:sp>
      <p:sp>
        <p:nvSpPr>
          <p:cNvPr id="3" name="TextBox 2"/>
          <p:cNvSpPr txBox="1"/>
          <p:nvPr/>
        </p:nvSpPr>
        <p:spPr>
          <a:xfrm>
            <a:off x="5076056" y="993069"/>
            <a:ext cx="38164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Руководитель: Никифорова Галина Анатольевна., воспитатель </a:t>
            </a:r>
            <a:endParaRPr lang="ru-RU" sz="1400" dirty="0"/>
          </a:p>
        </p:txBody>
      </p:sp>
      <p:pic>
        <p:nvPicPr>
          <p:cNvPr id="4" name="Рисунок 3" descr="C:\Users\DS\Desktop\Д-Н ПРОЕКТ ВОСПИТАНИЕ СКАЗКОЙ\ФОТО МАТЕРИАЛ ЗАЩИТА\ТЕАТР 2019\P_20190627_153617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5" y="1628800"/>
            <a:ext cx="6552729" cy="474192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-5022" y="1297012"/>
            <a:ext cx="251293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/>
              <a:t>Премьера сказки</a:t>
            </a:r>
          </a:p>
          <a:p>
            <a:pPr algn="ctr"/>
            <a:r>
              <a:rPr lang="ru-RU" sz="2400" b="1" i="1" dirty="0" smtClean="0"/>
              <a:t> «Заяц - </a:t>
            </a:r>
            <a:r>
              <a:rPr lang="ru-RU" sz="2400" b="1" i="1" dirty="0" err="1" smtClean="0"/>
              <a:t>хваста</a:t>
            </a:r>
            <a:r>
              <a:rPr lang="ru-RU" sz="2400" b="1" i="1" dirty="0" smtClean="0"/>
              <a:t>»</a:t>
            </a:r>
            <a:endParaRPr lang="ru-RU" sz="2400" i="1" dirty="0"/>
          </a:p>
        </p:txBody>
      </p:sp>
      <p:sp>
        <p:nvSpPr>
          <p:cNvPr id="6" name="Выгнутая влево стрелка 5"/>
          <p:cNvSpPr/>
          <p:nvPr/>
        </p:nvSpPr>
        <p:spPr>
          <a:xfrm>
            <a:off x="675379" y="2996952"/>
            <a:ext cx="1152128" cy="2736304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07298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AutoShape 2" descr="data:image/jpeg;base64,/9j/4AAQSkZJRgABAQAAAQABAAD/2wCEAAkGBxQTEhQUEhQWFhUXGBgXFxcYFxwcFxwXGBcYGhgYGBwYHCggHBwlHBwXIjEiJSkrLi4uFx8zODMsNygtLisBCgoKDg0OGhAQGiwkHCQsLCwsLCwsLCwsLCwsLCwsLDQsLCwsLCwsLCwsLCwsLCwsLCwsLCwsLCwsLCwsLCwsLP/AABEIAOEA4QMBIgACEQEDEQH/xAAaAAADAQEBAQAAAAAAAAAAAAABAgMABAUG/8QAMBAAAgECBAUDBQEAAQUAAAAAAAECAxESITFBUWFxgfATkbEEocHR4fEiFDJCcpL/xAAZAQEBAQEBAQAAAAAAAAAAAAAAAQIDBgT/xAAhEQEBAAIDAAICAwAAAAAAAAAAAQIREiExQVEDMhMiYf/aAAwDAQACEQMRAD8A+4qTWiJSRWUHbO1yZ2eghqdXYdedCMmM1dfHYhqHnZ23/AsjJGiyoWWZOPBjyjZmkrhuUYoL4+5LFbUPqdBo0rKIYs5JTd9fPgyntwDXC6djZJuwkKpaCT+QzriW3AoZol9gz6rBgV9+wjuPYJZpWa3Qjn1IyY0Vfz8kWY9FbGgrj4UbCU5JVET9NnW0BAmbkwvgFRZ03t0+wYq+nwNrcnOnxK3HqUtrtMV07bhNyjnxMT9SXBedzEOJlK9hGxooE0VekpO5WksuhOxSnuGsvDxBGNt2BmyDBlEyRsRoZ+ZhGdmRlSRTJN5BuGp1446lN7CpNHVK34B6eWgdpn12hntcpQq8f0M4bXsTcbFTcrshJefc2Dj2OaEvNi111/djLncdUuIpTzFwDJlTL/BcQSiGN277BnLmGYEbjON3qLj29w3BYCmLizDIR3CyDOXICXv1J4symIjWtKqbFmK5ZaDweXDIrHnaHdedjFcD4/YxG+SrjyBJchkxJR3K5RFysaLErJiRb/hXeY9OpxA3sC+hmyOeqUCTGkaMSNb6GwLBQvp2vn5+ipGg358jNWCsg3IWtbLUSccg1EnqazKkc8XY6IQ3QJUg04hvLKWdNB7GnJp2QYUwSp8QzubK5gx5iTjnkHCG5JpTEFXJ+cxqcswliyQsx7fwnIOePpXH3FZVI0o5BrZISuVgu5G6RWnIM5DdcDD26mIzsklnv+DTBOdl58kqjZW5An9iUZFVUT1yEqUrEdZqdVnr5uPEWmk/g6IUV1LtnLKRNDRkUnEigxvcNJCNcx2gQyBKF/sLJjR8/grQah4SyzzKeoua85E6cL7jVqW6IxZN6ac0LFhXBr99jFWdMpDzlyEcuQ8YhKncCDiWgqlfT2DRXmPBWGhZZjSYLl8DYWbKXFS3DMpI+WNb/BpPcCZF2ZRv1FSsx3P4FvdXDPZsfljEsXX7gKcRkuC04j4W1wDfIPqENkjTsr9ydWLHlPYeF7fsrW7O3PQjZ39zpb2+RHHR+5OU9bedwX+1dMVZWuSwmpS3HqMjPcoNCtFoozjlkVJXOGNPuNa+f+l4LIjVy0mo5lo2/ojyRFVU+PT8hjVq04JkpR4EHUzNGm28n7h0mOvaaMH14ZZjwY8PkE77LuVLdgl0EdtttDOplmsxMgsh0FK7uLGXlxW7BdKpmvlYmpjYgmhqWSJKehRz5kW+AXFRVCirp5bnEky1GDWbQaywiuDp7GLetyMRz3khiDGN9BZPI0ZFa0sojtGiI5O5HL0JvgD0+Vnx29lqYomG96iUYvl5qUt3DOouV1ocj+pzd0NLJcnbT4CyqJHC/qXsLOZdLPxXfbsn9XFcyT+ubJRXH+FMKL0vHGfBMcnqM0ykYmUSGyRh7lMNuIu4zeQLs9GWZdo446nVTdvPkOecQ+opcCKWW511I/6I47BccunJjdzXZ1YEM4IOnOfTjwMMaUjqnTeqJ4n4y7JlvwYUAypopCqra5mk0Ry3dpRTeSGnC2xXJE6krsi73UPS5L/7f6CWwhC83PJ7DQj15DqnbUey28QW5fRZOyNDPPUzXESVW2hWdb8UsB5onKrcEWGpKMhHQvmXiONpy145f+nfY3pLU6sV1pYjJDazKkUR4w5hS1HBaSS4edQ4hkxMKCGYmHz/AANsxXL9+5FgTHpXepPCOmkVb46KXASpB3M1lcSXlyOcnbWDRqebDR0FSt5Yq/4rTmQr0r6e32M5czRlfciyau4l6W7OihHCgtBxFS5WjUqWJ2swNitgmJ/f7mJ3fD4MF0vCN3YStWUclm9DTrN5L/j0JqmuQST7TalLfsS9CR1rQCkHTHKuVU3wHhFo6hMd+XmgXnaaFQe5vTsZRX6/RHK6+GimCVNlYX4fcEJ65W/IZ3fhzWGhHqX9O+wHQfjK1zhJLIGBPsHCzODSIA2LTigt+aAs78iqOEVrhoWROXQJKNKeQyi/2c7bT05lqc77kWzXZ097CVpPYaST5E6qT1CT1Ocu4KdN8x6dO71OmKuVq5aSjTstQsrYSTzDG9pSQJKw8lYWRGpS4+S+5h7dfZGDW4CRrWNjztYEtdSs9mchVzDKV9BYy4ZhqTo7YIq2w1n0Ekwyqp5INOWhCMgYsyaXi6WzRd2SUm7FIorFi8ZCyrLcnOZFq/cjMw+z1ajelkRhJ3KYWiNeO5XXGTxeLus9hkjnpVHyLpkTKWHVtBsBJOwXVKxq/B500yDoWG9UEpZXDU5Qs8iWrFc76HRSjZB0/WA0VhMjLqZSsGbNxVyGUCfqEpV3fUMzG1Zq2r1DhutPGQX1HEeEr6PqGrjYb0v/AGALd8H53CQ7NKNtCbYXUNKzKsiUXa3nsWsnmTS528zFZG7NuqLW+olWSWerOeKZSnC+T1KxcdFjO+hSMOJW6RObTVwSnlUyJSqPjcnKYKcMw1MYrGVxogjssjRlxzCVZsScLozkUtYOfjgg8L/5aHXG9xvqFdaCNNLTuG7lyUkJORNy8/QkswkwNj6ecAOd0I8Rf6aG7egaupNjSpO2Yzpl8SIuaRHOW1P09/YRu3UuvqbAxJ573K1u/LlV+Jo0+B1qnHuPjXn4sLV/k+o4v+lY0aMou+Q9atwvz8/JL1rvMjf9rHVjj5YwM+fuzFcdIyp8g+k+PsWQtw1yqbqNGVMbLdfJS2Stp0BvSTjkLKditSORCWYax7UvdZk7bJCQnZlXMLrQKC/JSAskC4PYpJXGijQySQYQ49SOdrRHxbvz2J1pNaHK3fPMEx32651Fou3YEJcTlS85lqEs7e35K1cZIarT82OdM9FmlST/AIGZ+TXrnURpRWG18hZZbCSm3pcGqGP+CFY/T8SiprVBeUiEKbeeZT0mnffkXm8iM6lhsltNhRCpSt/SiqbIXEFx3Gp07+fcV0M7DqNsyiVwXKpWfH7mD3+5gKP2Eciks7k8IZmi2HpEnO3EaMw1ZVCTjyKMYhLpy1KWhsN0lodqipciU/pyxZ+T4qGK3MpDMqqAk4Yenw/0GeUvituJnDgQVW2jKKvfYM3GhOIqQZ1DU0w1N6H0kJWhb/tWpWw0paLQM7srhvLuVpfUSW/uVlDkRlTDpuZeumFeMtcvYaNM4JQ3L06j04fAZyw146KsebzJ1QuVuRz1KnEJhjVPW887E5SbJJ37ciifQjrxkGnErCPElCQZyb383Kzlu1dW4dAWzEiykX0Dn4kEfCvP9MF3Bdn20C9Lk4odzyCVGSvmLG5eQjyDUyCKFbsUpyvmmCpC75BZe+1KdZaaDtrqcc0MquVrdAnH6WlXSucdWo2LVlcpCmrfgOsxmPbmvYtTmF0fOYbWDVsp4PO+3M6ITOCVVlKc3dhjLDp2upbUlHNtk4K5aKtoHPWjEakvP0UkK0CaJGXvsCsnsBxequdMYpoN267cOKRpLLQ7sCWxaCg//FDbN/Lr4eTGQYts9SpTjeyQvpR4IL/NPpwLl3DodqpRWws7PRIbTnLXJG/mvUpdnQnwJ1I35kOW6l5sYbsYrW2bGjK2oYBsHNKp9RYVVw1YLfXkRcPYOkmOnVCSsNJ+M44zsdC2DNx00kTUcyjmCLDU8I6K/hWEbBhmPUi9gzcvik2yIqF9fg6WJgBjkg6Y8YDYWGOQauXRsNnoKkxVVuy05oMXZMVtQuLY0ad1fTgh4qyDO/pGTsCM9UCcr6CRQdPhdMDBF3D5qGGVa36Kqsnqc0lqIpJboNcJY77oVr/DkjW4Bwyb5ebhnhp0xmlq7iSrJvgRjRY9OlYGoreXEwAkZc9EaYTFrpf2LU19iHHr+DGDePhKv7OmJjFM/IFbXziJHRd/gBiJPHQti7MYOOQQDLUxiM/JJ6vzYj9T+GExXTH4Qo6+cjpWvnAxg6Zery27Eqn5MYOMctPbzceW/nExhHbL030unYeWnb9GMKxf2Rq6Pqc8d/NjGDrh5VaWvdfDO+H4/YTBy/Ko/PsNExiPnqJjGI6P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6388" name="Picture 4" descr="http://ramki-vsem.ru/fonypink/1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56375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-138317" y="4202428"/>
            <a:ext cx="793643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ru-RU" sz="2400" b="1" i="1" dirty="0">
                <a:latin typeface="Times New Roman"/>
                <a:ea typeface="Times New Roman"/>
              </a:rPr>
              <a:t>Основная цель нашей работы </a:t>
            </a:r>
            <a:r>
              <a:rPr lang="ru-RU" sz="2400" i="1" dirty="0">
                <a:latin typeface="Times New Roman"/>
                <a:ea typeface="Times New Roman"/>
              </a:rPr>
              <a:t>- создание разновозрастной театральной студии на базе образовательного учреждения.</a:t>
            </a:r>
            <a:endParaRPr lang="ru-RU" sz="2400" i="1" dirty="0">
              <a:effectLst/>
              <a:latin typeface="Times New Roman"/>
              <a:ea typeface="Times New Roman"/>
            </a:endParaRPr>
          </a:p>
        </p:txBody>
      </p:sp>
      <p:pic>
        <p:nvPicPr>
          <p:cNvPr id="9" name="Picture 6" descr="http://img1.liveinternet.ru/images/attach/c/8/101/579/101579051_maski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580112" y="160338"/>
            <a:ext cx="3413628" cy="2395229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293985" y="342289"/>
            <a:ext cx="5286128" cy="38318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b="1" dirty="0" smtClean="0"/>
              <a:t> Задачи  проекта :</a:t>
            </a:r>
          </a:p>
          <a:p>
            <a:r>
              <a:rPr lang="ru-RU" dirty="0" smtClean="0"/>
              <a:t>1. Создать условия для развития творческих способностей детей и взрослых.</a:t>
            </a:r>
          </a:p>
          <a:p>
            <a:r>
              <a:rPr lang="ru-RU" dirty="0" smtClean="0"/>
              <a:t>2. Сформировать представление детей о видах театра и театральных жанрах.</a:t>
            </a:r>
          </a:p>
          <a:p>
            <a:r>
              <a:rPr lang="ru-RU" dirty="0" smtClean="0"/>
              <a:t>3. Сформировать умение правильно оценивать поступки персонажей, оценивать свои и чужие поступки.</a:t>
            </a:r>
          </a:p>
          <a:p>
            <a:r>
              <a:rPr lang="ru-RU" dirty="0" smtClean="0"/>
              <a:t>4. Разнообразить предметную среду ОУ.</a:t>
            </a:r>
          </a:p>
          <a:p>
            <a:r>
              <a:rPr lang="ru-RU" dirty="0" smtClean="0"/>
              <a:t>5. Повысить рейтинг ОУ.</a:t>
            </a:r>
          </a:p>
          <a:p>
            <a:r>
              <a:rPr lang="ru-RU" dirty="0" smtClean="0"/>
              <a:t>6. Расширить сферу платных дополнительных образовательных услуг.</a:t>
            </a:r>
          </a:p>
          <a:p>
            <a:endParaRPr lang="ru-RU" dirty="0"/>
          </a:p>
        </p:txBody>
      </p:sp>
      <p:sp>
        <p:nvSpPr>
          <p:cNvPr id="11" name="Багетная рамка 10"/>
          <p:cNvSpPr/>
          <p:nvPr/>
        </p:nvSpPr>
        <p:spPr>
          <a:xfrm>
            <a:off x="5918774" y="5647398"/>
            <a:ext cx="2736304" cy="928463"/>
          </a:xfrm>
          <a:prstGeom prst="bevel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ПРОДУКТ ПРОЕКТА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6" name="Выгнутая вниз стрелка 5"/>
          <p:cNvSpPr/>
          <p:nvPr/>
        </p:nvSpPr>
        <p:spPr>
          <a:xfrm rot="12821271">
            <a:off x="7040182" y="4536426"/>
            <a:ext cx="1894469" cy="786621"/>
          </a:xfrm>
          <a:prstGeom prst="curvedUpArrow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DS\Desktop\Д-Н ПРОЕКТ ВОСПИТАНИЕ СКАЗКОЙ\ФОТО МАТЕРИАЛ ЗАЩИТА\ТЕАТР 2019\P_20190627_153515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0"/>
            <a:ext cx="504056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571042" y="404664"/>
            <a:ext cx="251293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/>
              <a:t>Дети – режиссеры, костюмеры, декораторы</a:t>
            </a:r>
            <a:endParaRPr lang="ru-RU" sz="2400" i="1" dirty="0"/>
          </a:p>
        </p:txBody>
      </p:sp>
      <p:sp>
        <p:nvSpPr>
          <p:cNvPr id="5" name="Выгнутая влево стрелка 4"/>
          <p:cNvSpPr/>
          <p:nvPr/>
        </p:nvSpPr>
        <p:spPr>
          <a:xfrm>
            <a:off x="1219901" y="2204864"/>
            <a:ext cx="1152128" cy="2736304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28626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DS\Desktop\Д-Н ПРОЕКТ ВОСПИТАНИЕ СКАЗКОЙ\ФОТО МАТЕРИАЛ ЗАЩИТА\ТЕАТР 2019\P_20190627_154027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5416"/>
            <a:ext cx="9144000" cy="717341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434448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DS\Desktop\Д-Н ПРОЕКТ ВОСПИТАНИЕ СКАЗКОЙ\ФОТО МАТЕРИАЛ ЗАЩИТА\ТЕАТР 2019\P_20190627_15320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340769"/>
            <a:ext cx="7200799" cy="554385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582418" y="188639"/>
            <a:ext cx="7959230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i="1" dirty="0" smtClean="0"/>
              <a:t>Особенность студии</a:t>
            </a:r>
          </a:p>
          <a:p>
            <a:pPr algn="ctr"/>
            <a:r>
              <a:rPr lang="ru-RU" sz="2400" b="1" i="1" dirty="0" smtClean="0"/>
              <a:t> «Сказка за сказкой» - создание театральных </a:t>
            </a:r>
          </a:p>
          <a:p>
            <a:pPr algn="ctr"/>
            <a:r>
              <a:rPr lang="ru-RU" sz="2400" b="1" i="1" dirty="0" smtClean="0"/>
              <a:t>МЮЗИКЛОВ</a:t>
            </a:r>
            <a:endParaRPr lang="ru-RU" sz="2400" i="1" dirty="0"/>
          </a:p>
        </p:txBody>
      </p:sp>
      <p:sp>
        <p:nvSpPr>
          <p:cNvPr id="5" name="Выгнутая вправо стрелка 4"/>
          <p:cNvSpPr/>
          <p:nvPr/>
        </p:nvSpPr>
        <p:spPr>
          <a:xfrm>
            <a:off x="7524327" y="1388968"/>
            <a:ext cx="1152129" cy="4560312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46692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ramki-vsem.ru/fonypink/1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9992" y="-2790"/>
            <a:ext cx="9124008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483768" y="202392"/>
            <a:ext cx="485100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i="1" dirty="0" smtClean="0"/>
              <a:t> «ТЕАТР  ПОД  ЗОНТИКОМ»</a:t>
            </a:r>
          </a:p>
          <a:p>
            <a:pPr algn="ctr"/>
            <a:r>
              <a:rPr lang="ru-RU" sz="2400" b="1" i="1" dirty="0" smtClean="0"/>
              <a:t>(начало……..)</a:t>
            </a:r>
            <a:endParaRPr lang="ru-RU" sz="2400" i="1" dirty="0"/>
          </a:p>
        </p:txBody>
      </p:sp>
      <p:pic>
        <p:nvPicPr>
          <p:cNvPr id="7" name="Рисунок 6" descr="C:\Users\DS\Desktop\МЕТОДИСТ\ФОТО\ЛЕТО\P_20170605_10362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24744"/>
            <a:ext cx="4824536" cy="3888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DS\Desktop\МЕТОДИСТ\ФОТО\ЛЕТО\P_20170605_102838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124744"/>
            <a:ext cx="4896544" cy="55618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77208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ramki-vsem.ru/fonypink/1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9992" y="-2790"/>
            <a:ext cx="9124008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483768" y="202392"/>
            <a:ext cx="4851008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i="1" dirty="0" smtClean="0"/>
              <a:t> «ТЕАТР  ПОД  ЗОНТИКОМ»</a:t>
            </a:r>
          </a:p>
          <a:p>
            <a:pPr algn="ctr"/>
            <a:r>
              <a:rPr lang="ru-RU" sz="2400" b="1" i="1" dirty="0" smtClean="0"/>
              <a:t>(продолжение……)</a:t>
            </a:r>
          </a:p>
          <a:p>
            <a:pPr algn="ctr"/>
            <a:r>
              <a:rPr lang="ru-RU" sz="2400" b="1" i="1" dirty="0" smtClean="0"/>
              <a:t>«ДОКТОР АЙБОЛИТ»</a:t>
            </a:r>
            <a:endParaRPr lang="ru-RU" sz="2400" i="1" dirty="0"/>
          </a:p>
        </p:txBody>
      </p:sp>
      <p:pic>
        <p:nvPicPr>
          <p:cNvPr id="8" name="Рисунок 7" descr="C:\Users\DS\Desktop\Д-Н ПРОЕКТ ВОСПИТАНИЕ СКАЗКОЙ\ФОТО МАТЕРИАЛ ЗАЩИТА\ТЕАТР 2019\IMG-20190628-WA0101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92" y="1402721"/>
            <a:ext cx="9268023" cy="526663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17874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DS\Desktop\Д-Н ПРОЕКТ ВОСПИТАНИЕ СКАЗКОЙ\ФОТО МАТЕРИАЛ ЗАЩИТА\ТЕАТР 2019\IMG-20190628-WA0103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552" y="0"/>
            <a:ext cx="10297144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14192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DS\Desktop\Д-Н ПРОЕКТ ВОСПИТАНИЕ СКАЗКОЙ\ФОТО МАТЕРИАЛ ЗАЩИТА\ТЕАТР 2019\IMG-20190628-WA0091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7" y="1014151"/>
            <a:ext cx="9134653" cy="590465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971600" y="132790"/>
            <a:ext cx="750077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i="1" dirty="0" smtClean="0"/>
              <a:t> ТАНЕЦ «Море»</a:t>
            </a:r>
          </a:p>
          <a:p>
            <a:pPr algn="ctr"/>
            <a:r>
              <a:rPr lang="ru-RU" sz="2400" b="1" i="1" dirty="0" smtClean="0"/>
              <a:t> (театральная студия «Сказка за сказкой»</a:t>
            </a:r>
            <a:endParaRPr lang="ru-RU" sz="2400" i="1" dirty="0"/>
          </a:p>
        </p:txBody>
      </p:sp>
    </p:spTree>
    <p:extLst>
      <p:ext uri="{BB962C8B-B14F-4D97-AF65-F5344CB8AC3E}">
        <p14:creationId xmlns:p14="http://schemas.microsoft.com/office/powerpoint/2010/main" val="28985849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47889" y="132790"/>
            <a:ext cx="634821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i="1" dirty="0" smtClean="0"/>
              <a:t> Ученики МОБУ СОШ № 1</a:t>
            </a:r>
          </a:p>
          <a:p>
            <a:pPr algn="ctr"/>
            <a:r>
              <a:rPr lang="ru-RU" sz="2400" b="1" i="1" dirty="0" smtClean="0"/>
              <a:t> – ведущие сказки «Доктор Айболит»</a:t>
            </a:r>
            <a:endParaRPr lang="ru-RU" sz="2400" i="1" dirty="0"/>
          </a:p>
        </p:txBody>
      </p:sp>
      <p:pic>
        <p:nvPicPr>
          <p:cNvPr id="4" name="Рисунок 3" descr="C:\Users\DS\Desktop\Д-Н ПРОЕКТ ВОСПИТАНИЕ СКАЗКОЙ\ФОТО МАТЕРИАЛ ЗАЩИТА\ТЕАТР 2019\IMG-20190628-WA0038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6752"/>
            <a:ext cx="9324528" cy="56612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837632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DS\Desktop\Д-Н ПРОЕКТ ВОСПИТАНИЕ СКАЗКОЙ\ФОТО МАТЕРИАЛ ЗАЩИТА\ТЕАТР 2019\IMG-20190628-WA0043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612560" cy="65253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1178074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DS\Desktop\Д-Н ПРОЕКТ ВОСПИТАНИЕ СКАЗКОЙ\ФОТО МАТЕРИАЛ ЗАЩИТА\ТЕАТР 2019\IMG-20190628-WA0053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828584" cy="65253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069388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ramki-vsem.ru/fonypink/1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0"/>
            <a:ext cx="9124008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319770" y="107140"/>
            <a:ext cx="648446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/>
              <a:t>Организационный план проекта</a:t>
            </a:r>
            <a:endParaRPr lang="ru-RU" sz="2800" dirty="0"/>
          </a:p>
        </p:txBody>
      </p:sp>
      <p:graphicFrame>
        <p:nvGraphicFramePr>
          <p:cNvPr id="8" name="Объект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83146878"/>
              </p:ext>
            </p:extLst>
          </p:nvPr>
        </p:nvGraphicFramePr>
        <p:xfrm>
          <a:off x="107504" y="630360"/>
          <a:ext cx="8784976" cy="603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9" name="Документ" r:id="rId4" imgW="6196216" imgH="9187790" progId="Word.Document.12">
                  <p:embed/>
                </p:oleObj>
              </mc:Choice>
              <mc:Fallback>
                <p:oleObj name="Документ" r:id="rId4" imgW="6196216" imgH="918779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07504" y="630360"/>
                        <a:ext cx="8784976" cy="6039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12849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ramki-vsem.ru/fonypink/1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24008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3130373" y="764704"/>
            <a:ext cx="28632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/>
              <a:t>Мини-театры </a:t>
            </a:r>
            <a:endParaRPr lang="ru-RU" sz="2800" dirty="0"/>
          </a:p>
        </p:txBody>
      </p:sp>
      <p:pic>
        <p:nvPicPr>
          <p:cNvPr id="7" name="Picture 6" descr="http://img1.liveinternet.ru/images/attach/c/8/101/579/101579051_maski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699755" y="5733256"/>
            <a:ext cx="1424253" cy="999351"/>
          </a:xfrm>
          <a:prstGeom prst="rect">
            <a:avLst/>
          </a:prstGeom>
          <a:noFill/>
        </p:spPr>
      </p:pic>
      <p:pic>
        <p:nvPicPr>
          <p:cNvPr id="6146" name="Picture 2" descr="https://go3.imgsmail.ru/imgpreview?key=4e73baa3f0b20c29&amp;mb=imgdb_preview_127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205" y="1287924"/>
            <a:ext cx="2664296" cy="176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417" y="3188482"/>
            <a:ext cx="38164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/>
              <a:t>Самостоятельное изготовление декораций детьми</a:t>
            </a:r>
            <a:endParaRPr lang="ru-RU" b="1" i="1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2869084" y="188639"/>
            <a:ext cx="33858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i="1" dirty="0" smtClean="0"/>
              <a:t>Изменения в РППС</a:t>
            </a:r>
            <a:endParaRPr lang="ru-RU" sz="2400" i="1" dirty="0"/>
          </a:p>
        </p:txBody>
      </p:sp>
      <p:pic>
        <p:nvPicPr>
          <p:cNvPr id="6150" name="Picture 6" descr="H:\ТЕАТР\№2\IMG-20190208-WA001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933055"/>
            <a:ext cx="1872207" cy="2827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 descr="H:\ТЕАТР\№2\IMG-20190208-WA001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556792"/>
            <a:ext cx="5616624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1776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ramki-vsem.ru/fonypink/1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-459432"/>
            <a:ext cx="9124008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467544" y="690982"/>
            <a:ext cx="632577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/>
              <a:t>- </a:t>
            </a:r>
            <a:r>
              <a:rPr lang="ru-RU" sz="2000" dirty="0"/>
              <a:t>р</a:t>
            </a:r>
            <a:r>
              <a:rPr lang="ru-RU" sz="2000" dirty="0" smtClean="0"/>
              <a:t>абота по оборудованию отдельного помещения </a:t>
            </a:r>
          </a:p>
          <a:p>
            <a:r>
              <a:rPr lang="ru-RU" sz="2000" dirty="0" smtClean="0"/>
              <a:t>для разновозрастной театральной студии</a:t>
            </a:r>
          </a:p>
          <a:p>
            <a:r>
              <a:rPr lang="ru-RU" sz="2000" dirty="0" smtClean="0"/>
              <a:t> «СКАЗКА ЗА СКАЗКОЙ»</a:t>
            </a:r>
            <a:endParaRPr lang="ru-RU" sz="20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869084" y="188639"/>
            <a:ext cx="33858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i="1" dirty="0" smtClean="0"/>
              <a:t>Изменения в РППС</a:t>
            </a:r>
            <a:endParaRPr lang="ru-RU" sz="2400" i="1" dirty="0"/>
          </a:p>
        </p:txBody>
      </p:sp>
      <p:pic>
        <p:nvPicPr>
          <p:cNvPr id="7" name="Picture 2" descr="http://pixelbrush.ru/uploads/posts/2012-10/1349666716_1-4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827585" y="1905859"/>
            <a:ext cx="7344816" cy="469776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270896" y="3286149"/>
            <a:ext cx="6582238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Сказка за сказкой</a:t>
            </a:r>
            <a:endParaRPr lang="ru-RU" sz="32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3307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ramki-vsem.ru/fonypink/1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-334948"/>
            <a:ext cx="9124008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319770" y="107140"/>
            <a:ext cx="76450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/>
              <a:t>Критерии оценки реализации проекта</a:t>
            </a:r>
            <a:endParaRPr lang="ru-RU" sz="28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5235587"/>
            <a:ext cx="626469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r>
              <a:rPr lang="en-US" dirty="0" smtClean="0"/>
              <a:t>http</a:t>
            </a:r>
            <a:r>
              <a:rPr lang="en-US" dirty="0"/>
              <a:t>://</a:t>
            </a:r>
            <a:r>
              <a:rPr lang="ru-RU" dirty="0"/>
              <a:t>сказка-</a:t>
            </a:r>
            <a:r>
              <a:rPr lang="ru-RU" dirty="0" err="1"/>
              <a:t>югра.рф</a:t>
            </a:r>
            <a:r>
              <a:rPr lang="ru-RU" dirty="0"/>
              <a:t>/</a:t>
            </a:r>
            <a:r>
              <a:rPr lang="en-US" dirty="0"/>
              <a:t>data/documents/30.-Diagnostika-po-programme-TEATR-i-MY.pdf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23528" y="5050921"/>
            <a:ext cx="39084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https://cyberpedia.su/9x15bc8.html</a:t>
            </a:r>
            <a:endParaRPr lang="ru-RU" dirty="0"/>
          </a:p>
        </p:txBody>
      </p:sp>
      <p:pic>
        <p:nvPicPr>
          <p:cNvPr id="5123" name="Picture 3" descr="C:\Users\DS\Desktop\slide_1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568132"/>
            <a:ext cx="6843291" cy="4589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ttp://img1.liveinternet.ru/images/attach/c/8/101/579/101579051_maski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6610800" y="4531799"/>
            <a:ext cx="2510441" cy="199125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97225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ramki-vsem.ru/fonypink/1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-53628" y="0"/>
            <a:ext cx="9124008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907270" y="419471"/>
            <a:ext cx="53094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i="1" dirty="0" smtClean="0"/>
              <a:t>Промежуточный мониторинг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26612" y="5589240"/>
            <a:ext cx="79778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РОДИТЕЛИ-</a:t>
            </a:r>
            <a:r>
              <a:rPr lang="ru-RU" sz="2000" dirty="0" smtClean="0"/>
              <a:t> более активные участники образовательного процесса</a:t>
            </a:r>
            <a:endParaRPr lang="ru-RU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626612" y="4437112"/>
            <a:ext cx="83681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ПЕДАГОГИ-</a:t>
            </a:r>
            <a:r>
              <a:rPr lang="ru-RU" sz="2000" dirty="0" smtClean="0"/>
              <a:t> </a:t>
            </a:r>
            <a:r>
              <a:rPr lang="ru-RU" dirty="0" smtClean="0"/>
              <a:t>повышение уровня профессиональной компетентности через участие в курсах повышения квалификации, доработку рабочих программ, локальных проектов.  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691952" y="1100703"/>
            <a:ext cx="748044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ДЕТИ-</a:t>
            </a:r>
            <a:r>
              <a:rPr lang="ru-RU" sz="2000" dirty="0" smtClean="0"/>
              <a:t> </a:t>
            </a:r>
            <a:r>
              <a:rPr lang="ru-RU" dirty="0" smtClean="0"/>
              <a:t>усвоение и присвоение нравственных норм и понятий через театральную деятельность </a:t>
            </a:r>
            <a:endParaRPr lang="ru-RU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8" name="Объект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91113410"/>
              </p:ext>
            </p:extLst>
          </p:nvPr>
        </p:nvGraphicFramePr>
        <p:xfrm>
          <a:off x="691952" y="1811717"/>
          <a:ext cx="7336432" cy="245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8" name="Диаграмма" r:id="rId4" imgW="5448217" imgH="2152720" progId="MSGraph.Chart.8">
                  <p:embed/>
                </p:oleObj>
              </mc:Choice>
              <mc:Fallback>
                <p:oleObj name="Диаграмма" r:id="rId4" imgW="5448217" imgH="2152720" progId="MSGraph.Chart.8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1952" y="1811717"/>
                        <a:ext cx="7336432" cy="24502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83689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ramki-vsem.ru/fonypink/1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9992" y="0"/>
            <a:ext cx="9124008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901614" y="177678"/>
            <a:ext cx="53607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i="1" dirty="0" smtClean="0"/>
              <a:t> «ИНТЕРАКТИВНЫЙ    ТЕАТР»</a:t>
            </a:r>
            <a:endParaRPr lang="ru-RU" sz="2400" i="1" dirty="0"/>
          </a:p>
        </p:txBody>
      </p:sp>
      <p:sp>
        <p:nvSpPr>
          <p:cNvPr id="3" name="AutoShape 2" descr="https://www.kidsreview.ru/sites/default/files/styles/oww/public/webform/action/v_reklamu_8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" name="Рисунок 6" descr="https://www.kidsreview.ru/sites/default/files/styles/oww/public/webform/action/v_reklamu_8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052736"/>
            <a:ext cx="8136904" cy="51845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ramki-vsem.ru/fonypink/1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24008" cy="6858000"/>
          </a:xfrm>
          <a:prstGeom prst="rect">
            <a:avLst/>
          </a:prstGeom>
          <a:noFill/>
        </p:spPr>
      </p:pic>
      <p:sp>
        <p:nvSpPr>
          <p:cNvPr id="3" name="Заголовок 4"/>
          <p:cNvSpPr txBox="1">
            <a:spLocks/>
          </p:cNvSpPr>
          <p:nvPr/>
        </p:nvSpPr>
        <p:spPr>
          <a:xfrm>
            <a:off x="1619672" y="1772816"/>
            <a:ext cx="6172200" cy="189436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0" i="0" u="none" strike="noStrike" kern="1200" cap="small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Aharoni" pitchFamily="2" charset="-79"/>
              </a:rPr>
              <a:t>Театр.</a:t>
            </a:r>
            <a:br>
              <a:rPr kumimoji="0" lang="ru-RU" sz="5400" b="0" i="0" u="none" strike="noStrike" kern="1200" cap="small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Aharoni" pitchFamily="2" charset="-79"/>
              </a:rPr>
            </a:br>
            <a:r>
              <a:rPr kumimoji="0" lang="ru-RU" sz="5400" b="0" i="0" u="none" strike="noStrike" kern="1200" cap="small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Aharoni" pitchFamily="2" charset="-79"/>
              </a:rPr>
              <a:t>Виды театров</a:t>
            </a:r>
            <a:endParaRPr kumimoji="0" lang="ru-RU" sz="5400" b="0" i="0" u="none" strike="noStrike" kern="1200" cap="small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j-lt"/>
              <a:ea typeface="+mj-ea"/>
              <a:cs typeface="Aharoni" pitchFamily="2" charset="-79"/>
            </a:endParaRPr>
          </a:p>
        </p:txBody>
      </p:sp>
      <p:pic>
        <p:nvPicPr>
          <p:cNvPr id="4" name="Picture 2" descr="http://pixelbrush.ru/uploads/posts/2012-10/1349666716_1-4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572102" y="2967335"/>
            <a:ext cx="3999813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СПАСИБО </a:t>
            </a:r>
          </a:p>
          <a:p>
            <a:pPr algn="ctr"/>
            <a:r>
              <a:rPr lang="ru-RU" sz="3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ЗА ВНИМАНИЕ !</a:t>
            </a:r>
            <a:endParaRPr lang="ru-RU" sz="3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ramki-vsem.ru/fonypink/1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24008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861811" y="177678"/>
            <a:ext cx="34403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i="1" dirty="0" smtClean="0"/>
              <a:t> «ВАШЕ   МНЕНИЕ»</a:t>
            </a:r>
            <a:endParaRPr lang="ru-RU" sz="2400" i="1" dirty="0"/>
          </a:p>
        </p:txBody>
      </p:sp>
      <p:sp>
        <p:nvSpPr>
          <p:cNvPr id="4" name="TextBox 3"/>
          <p:cNvSpPr txBox="1"/>
          <p:nvPr/>
        </p:nvSpPr>
        <p:spPr>
          <a:xfrm>
            <a:off x="755576" y="1350060"/>
            <a:ext cx="73448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i="1" dirty="0" smtClean="0"/>
              <a:t>Инновационная деятельность соответствует (не соответствует ФГОС ДО), потому что,,,,,,,,,,,,,,,,,,,,,,,,,,,,,,,,,</a:t>
            </a:r>
            <a:endParaRPr lang="ru-RU" sz="2400" i="1" dirty="0"/>
          </a:p>
        </p:txBody>
      </p:sp>
      <p:sp>
        <p:nvSpPr>
          <p:cNvPr id="6" name="TextBox 5"/>
          <p:cNvSpPr txBox="1"/>
          <p:nvPr/>
        </p:nvSpPr>
        <p:spPr>
          <a:xfrm>
            <a:off x="880129" y="3241999"/>
            <a:ext cx="73448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i="1" dirty="0" smtClean="0"/>
              <a:t>Я буду применять (применяю) формы театральной деятельности с детьми, так как,,,,,,,,,,,,,,,,,,,,,,,,,,,,,,,,,</a:t>
            </a:r>
            <a:endParaRPr lang="ru-RU" sz="2400" i="1" dirty="0"/>
          </a:p>
        </p:txBody>
      </p:sp>
      <p:sp>
        <p:nvSpPr>
          <p:cNvPr id="7" name="TextBox 6"/>
          <p:cNvSpPr txBox="1"/>
          <p:nvPr/>
        </p:nvSpPr>
        <p:spPr>
          <a:xfrm>
            <a:off x="880129" y="5157615"/>
            <a:ext cx="73448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i="1" dirty="0" smtClean="0"/>
              <a:t>Участие в сегодняшнем дне позволит мне в дальнейшей работе ,,,,,,,,,,,,,,,,,,,,,,,,,,,,,,,,,,,,,,,,,,,,,,,,,,,,,</a:t>
            </a:r>
            <a:endParaRPr lang="ru-RU" sz="24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ramki-vsem.ru/fonypink/1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-47793" y="-243408"/>
            <a:ext cx="9124008" cy="7101408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319770" y="107140"/>
            <a:ext cx="650851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/>
              <a:t>Механизмы реализации проекта</a:t>
            </a:r>
            <a:endParaRPr lang="ru-RU" sz="2800" dirty="0"/>
          </a:p>
        </p:txBody>
      </p:sp>
      <p:sp>
        <p:nvSpPr>
          <p:cNvPr id="6" name="Багетная рамка 5"/>
          <p:cNvSpPr/>
          <p:nvPr/>
        </p:nvSpPr>
        <p:spPr>
          <a:xfrm>
            <a:off x="1729710" y="850284"/>
            <a:ext cx="5688632" cy="464231"/>
          </a:xfrm>
          <a:prstGeom prst="bevel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I </a:t>
            </a:r>
            <a:r>
              <a:rPr lang="ru-RU" dirty="0" smtClean="0">
                <a:solidFill>
                  <a:schemeClr val="tx1"/>
                </a:solidFill>
              </a:rPr>
              <a:t>ЭТАП - ПОДГОТОВИТЕЛЬНЫЙ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5594" y="1530604"/>
            <a:ext cx="777686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-   подготовка пакета нормативно-правовой документации ;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разработка рабочих программ педагогов по выбранному направлению;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обогащение РППС в группах и кабинетах;</a:t>
            </a:r>
          </a:p>
          <a:p>
            <a:pPr marL="285750" indent="-285750">
              <a:buFontTx/>
              <a:buChar char="-"/>
            </a:pPr>
            <a:r>
              <a:rPr lang="ru-RU" dirty="0"/>
              <a:t>о</a:t>
            </a:r>
            <a:r>
              <a:rPr lang="ru-RU" dirty="0" smtClean="0"/>
              <a:t>существление рекламной деятельности для социального окружения.</a:t>
            </a:r>
            <a:endParaRPr lang="ru-RU" dirty="0"/>
          </a:p>
        </p:txBody>
      </p:sp>
      <p:sp>
        <p:nvSpPr>
          <p:cNvPr id="9" name="Багетная рамка 8"/>
          <p:cNvSpPr/>
          <p:nvPr/>
        </p:nvSpPr>
        <p:spPr>
          <a:xfrm>
            <a:off x="1882110" y="4005064"/>
            <a:ext cx="5688632" cy="464231"/>
          </a:xfrm>
          <a:prstGeom prst="bevel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II </a:t>
            </a:r>
            <a:r>
              <a:rPr lang="ru-RU" dirty="0" smtClean="0">
                <a:solidFill>
                  <a:schemeClr val="tx1"/>
                </a:solidFill>
              </a:rPr>
              <a:t>ЭТАП - РЕАЛИЗАЦИОННЫЙ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15616" y="4941168"/>
            <a:ext cx="70567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ru-RU" dirty="0"/>
              <a:t>с</a:t>
            </a:r>
            <a:r>
              <a:rPr lang="ru-RU" dirty="0" smtClean="0"/>
              <a:t>оздание театральных мини-студий во всех возрастных группах ОУ;</a:t>
            </a:r>
          </a:p>
          <a:p>
            <a:pPr marL="285750" indent="-285750">
              <a:buFontTx/>
              <a:buChar char="-"/>
            </a:pPr>
            <a:r>
              <a:rPr lang="ru-RU" dirty="0"/>
              <a:t>с</a:t>
            </a:r>
            <a:r>
              <a:rPr lang="ru-RU" dirty="0" smtClean="0"/>
              <a:t>оздание разновозрастной театральной студии «Сказка за сказкой»;</a:t>
            </a:r>
          </a:p>
          <a:p>
            <a:pPr marL="285750" indent="-285750">
              <a:buFontTx/>
              <a:buChar char="-"/>
            </a:pPr>
            <a:r>
              <a:rPr lang="ru-RU" dirty="0"/>
              <a:t>р</a:t>
            </a:r>
            <a:r>
              <a:rPr lang="ru-RU" dirty="0" smtClean="0"/>
              <a:t>еализация дополнительной платной образовательной услуги «Сказка на песке»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3676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ramki-vsem.ru/fonypink/1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60988" y="23299"/>
            <a:ext cx="9166039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319770" y="107140"/>
            <a:ext cx="650851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/>
              <a:t>Механизмы реализации проекта</a:t>
            </a:r>
            <a:endParaRPr lang="ru-RU" sz="2800" dirty="0"/>
          </a:p>
        </p:txBody>
      </p:sp>
      <p:sp>
        <p:nvSpPr>
          <p:cNvPr id="6" name="Багетная рамка 5"/>
          <p:cNvSpPr/>
          <p:nvPr/>
        </p:nvSpPr>
        <p:spPr>
          <a:xfrm>
            <a:off x="1729710" y="850284"/>
            <a:ext cx="5688632" cy="464231"/>
          </a:xfrm>
          <a:prstGeom prst="bevel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III </a:t>
            </a:r>
            <a:r>
              <a:rPr lang="ru-RU" dirty="0" smtClean="0">
                <a:solidFill>
                  <a:schemeClr val="tx1"/>
                </a:solidFill>
              </a:rPr>
              <a:t>ЭТАП - ПРОМЕЖУТОЧНЫЙ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55576" y="1556792"/>
            <a:ext cx="77768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- организация промежуточного мониторинга эффективности проведения работы в направлении духовно-нравственного воспитания средствами театральной деятельности.  </a:t>
            </a:r>
            <a:endParaRPr lang="ru-RU" dirty="0"/>
          </a:p>
        </p:txBody>
      </p:sp>
      <p:sp>
        <p:nvSpPr>
          <p:cNvPr id="9" name="Багетная рамка 8"/>
          <p:cNvSpPr/>
          <p:nvPr/>
        </p:nvSpPr>
        <p:spPr>
          <a:xfrm>
            <a:off x="1695649" y="2746285"/>
            <a:ext cx="5688632" cy="464231"/>
          </a:xfrm>
          <a:prstGeom prst="bevel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VI </a:t>
            </a:r>
            <a:r>
              <a:rPr lang="ru-RU" dirty="0" smtClean="0">
                <a:solidFill>
                  <a:schemeClr val="tx1"/>
                </a:solidFill>
              </a:rPr>
              <a:t>ЭТАП - ИТОГОВЫЙ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9512" y="3573016"/>
            <a:ext cx="84969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Tx/>
              <a:buChar char="-"/>
            </a:pPr>
            <a:r>
              <a:rPr lang="ru-RU" sz="2000" dirty="0"/>
              <a:t>с</a:t>
            </a:r>
            <a:r>
              <a:rPr lang="ru-RU" sz="2000" dirty="0" smtClean="0"/>
              <a:t>истематическая работа разновозрастной театральной студии </a:t>
            </a:r>
            <a:r>
              <a:rPr lang="ru-RU" sz="2000" b="1" dirty="0" smtClean="0"/>
              <a:t>«Сказка за сказкой»</a:t>
            </a:r>
            <a:endParaRPr lang="ru-RU" sz="2000" b="1" dirty="0"/>
          </a:p>
        </p:txBody>
      </p:sp>
      <p:pic>
        <p:nvPicPr>
          <p:cNvPr id="8" name="Picture 6" descr="http://img1.liveinternet.ru/images/attach/c/8/101/579/101579051_maski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904665" y="4298311"/>
            <a:ext cx="2770854" cy="1944216"/>
          </a:xfrm>
          <a:prstGeom prst="rect">
            <a:avLst/>
          </a:prstGeom>
          <a:noFill/>
        </p:spPr>
      </p:pic>
      <p:sp>
        <p:nvSpPr>
          <p:cNvPr id="10" name="Багетная рамка 9"/>
          <p:cNvSpPr/>
          <p:nvPr/>
        </p:nvSpPr>
        <p:spPr>
          <a:xfrm>
            <a:off x="174868" y="4555561"/>
            <a:ext cx="5688632" cy="464231"/>
          </a:xfrm>
          <a:prstGeom prst="bevel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УЧАСТИЕ В КОНКУРСАХ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1" name="Багетная рамка 10"/>
          <p:cNvSpPr/>
          <p:nvPr/>
        </p:nvSpPr>
        <p:spPr>
          <a:xfrm>
            <a:off x="174868" y="5397345"/>
            <a:ext cx="5688632" cy="864096"/>
          </a:xfrm>
          <a:prstGeom prst="bevel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СОВМЕСТНЫЕ  СЕМЕЙНЫЕ  ВЫЕЗДЫ В КРАЕВОЙ ТЕАТР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0045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ramki-vsem.ru/fonypink/1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-28102" y="0"/>
            <a:ext cx="9124008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425568" y="188639"/>
            <a:ext cx="627287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 smtClean="0"/>
              <a:t>Промежуточные результаты работы </a:t>
            </a:r>
          </a:p>
          <a:p>
            <a:pPr algn="ctr"/>
            <a:r>
              <a:rPr lang="ru-RU" sz="2400" b="1" dirty="0" smtClean="0"/>
              <a:t>над проектом.</a:t>
            </a:r>
          </a:p>
          <a:p>
            <a:pPr algn="ctr"/>
            <a:r>
              <a:rPr lang="ru-RU" sz="2400" b="1" i="1" dirty="0" smtClean="0"/>
              <a:t>Нормативное обеспечение</a:t>
            </a:r>
            <a:r>
              <a:rPr lang="ru-RU" sz="2400" b="1" dirty="0" smtClean="0"/>
              <a:t>.</a:t>
            </a:r>
            <a:endParaRPr lang="ru-RU" sz="2400" dirty="0"/>
          </a:p>
        </p:txBody>
      </p:sp>
      <p:sp>
        <p:nvSpPr>
          <p:cNvPr id="15" name="TextBox 14"/>
          <p:cNvSpPr txBox="1"/>
          <p:nvPr/>
        </p:nvSpPr>
        <p:spPr>
          <a:xfrm>
            <a:off x="680808" y="1270537"/>
            <a:ext cx="77768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- </a:t>
            </a:r>
            <a:r>
              <a:rPr lang="ru-RU" dirty="0"/>
              <a:t>п</a:t>
            </a:r>
            <a:r>
              <a:rPr lang="ru-RU" dirty="0" smtClean="0"/>
              <a:t>риобретены комплекты методической литературы и пособий, необходимых для работы по проекту    </a:t>
            </a:r>
            <a:endParaRPr lang="ru-RU" dirty="0"/>
          </a:p>
        </p:txBody>
      </p:sp>
      <p:pic>
        <p:nvPicPr>
          <p:cNvPr id="3074" name="Picture 2" descr="http://linka.alltrades.ru/images/shop_items/23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2204993"/>
            <a:ext cx="2897108" cy="4246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751809" y="5808940"/>
            <a:ext cx="28680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u="sng" dirty="0"/>
              <a:t>http://teatr-deti.ru</a:t>
            </a:r>
            <a:r>
              <a:rPr lang="en-US" u="sng" dirty="0"/>
              <a:t>/</a:t>
            </a:r>
            <a:endParaRPr lang="ru-RU" u="sng" dirty="0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88811">
            <a:off x="-10647" y="4646510"/>
            <a:ext cx="1532446" cy="1305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 descr="http://mexalib.com/media/books/covers/83/16/6613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686" y="2087419"/>
            <a:ext cx="1584176" cy="2281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http://teatr-deti.ru/images/002/331/741/2331741/590x/%D0%9A%D0%BD%D0%B8%D0%B3%D0%B0_%D0%98%D0%B3%D1%80%D0%B0%D0%B5%D0%BC_%D0%B2_%D0%BA%D1%83%D0%BA%D0%BE%D0%BB%D1%8C%D0%BD%D1%8B%D0%B9_%D1%82%D0%B5%D0%B0%D1%82%D1%80_%D0%A1%D0%BE%D1%80%D0%BE%D0%BA%D0%B8%D0%BD%D0%B0_%D0%9D._%D0%A4.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2054918"/>
            <a:ext cx="2408498" cy="3343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img1.labirint.ru/books16/151223/big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3798" y="3233766"/>
            <a:ext cx="2095500" cy="3238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81678" y="4837721"/>
            <a:ext cx="33123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Официальный сайт разработчиков программы «Театр-творчество-дети»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ramki-vsem.ru/fonypink/1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9992" y="0"/>
            <a:ext cx="9124008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729568" y="1005426"/>
            <a:ext cx="81369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- в </a:t>
            </a:r>
            <a:r>
              <a:rPr lang="ru-RU" dirty="0"/>
              <a:t>рабочие программы и воспитательный процесс включены занятия по  обучению разным видам театрализованных действий </a:t>
            </a:r>
            <a:endParaRPr lang="ru-RU" dirty="0" smtClean="0"/>
          </a:p>
          <a:p>
            <a:r>
              <a:rPr lang="ru-RU" dirty="0" smtClean="0"/>
              <a:t>(</a:t>
            </a:r>
            <a:r>
              <a:rPr lang="ru-RU" dirty="0"/>
              <a:t>2 раза в неделю во второй половине дня в форме совместной деятельности с педагогом).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54751" y="2205755"/>
            <a:ext cx="77048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/>
              <a:t>-</a:t>
            </a:r>
            <a:r>
              <a:rPr lang="ru-RU" dirty="0" smtClean="0"/>
              <a:t>педагогами </a:t>
            </a:r>
            <a:r>
              <a:rPr lang="ru-RU" dirty="0"/>
              <a:t>групп № 5, № </a:t>
            </a:r>
            <a:r>
              <a:rPr lang="ru-RU" dirty="0" smtClean="0"/>
              <a:t>8, № 2 </a:t>
            </a:r>
            <a:r>
              <a:rPr lang="ru-RU" dirty="0"/>
              <a:t>разработаны локальные проекты по театральной деятельности с детьми младшего дошкольного возраста «Театр и сказка», </a:t>
            </a:r>
            <a:r>
              <a:rPr lang="ru-RU" dirty="0" smtClean="0"/>
              <a:t>«Золотой ключик</a:t>
            </a:r>
            <a:r>
              <a:rPr lang="ru-RU" dirty="0" smtClean="0"/>
              <a:t>», «Сказка </a:t>
            </a:r>
            <a:r>
              <a:rPr lang="ru-RU" smtClean="0"/>
              <a:t>за сказкой». </a:t>
            </a:r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508663" y="188639"/>
            <a:ext cx="810670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i="1" dirty="0" smtClean="0"/>
              <a:t>Изменения в </a:t>
            </a:r>
            <a:r>
              <a:rPr lang="ru-RU" sz="2400" b="1" i="1" dirty="0" err="1" smtClean="0"/>
              <a:t>воспитательно</a:t>
            </a:r>
            <a:r>
              <a:rPr lang="ru-RU" sz="2400" b="1" i="1" dirty="0" smtClean="0"/>
              <a:t>-образовательном</a:t>
            </a:r>
          </a:p>
          <a:p>
            <a:pPr algn="ctr"/>
            <a:r>
              <a:rPr lang="ru-RU" sz="2400" b="1" i="1" dirty="0" smtClean="0"/>
              <a:t> процессе</a:t>
            </a:r>
            <a:endParaRPr lang="ru-RU" sz="2400" i="1" dirty="0"/>
          </a:p>
        </p:txBody>
      </p:sp>
      <p:pic>
        <p:nvPicPr>
          <p:cNvPr id="6" name="Рисунок 5" descr="C:\Users\DS\Desktop\Д-Н ПРОЕКТ ВОСПИТАНИЕ СКАЗКОЙ\P_20190227_142835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212976"/>
            <a:ext cx="2520280" cy="337440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Users\DS\Desktop\Д-Н ПРОЕКТ ВОСПИТАНИЕ СКАЗКОЙ\P_20190227_142806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419" y="3212976"/>
            <a:ext cx="2668501" cy="34065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6117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ramki-vsem.ru/fonypink/1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9992" y="0"/>
            <a:ext cx="9124008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755158" y="1057971"/>
            <a:ext cx="813690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ru-RU" dirty="0" smtClean="0"/>
              <a:t>реализация дополнительной образовательной услуги </a:t>
            </a:r>
            <a:r>
              <a:rPr lang="ru-RU" b="1" dirty="0" smtClean="0"/>
              <a:t>«Сказка на                                    </a:t>
            </a:r>
          </a:p>
          <a:p>
            <a:pPr marL="285750" indent="-285750">
              <a:buFontTx/>
              <a:buChar char="-"/>
            </a:pPr>
            <a:r>
              <a:rPr lang="ru-RU" b="1" dirty="0"/>
              <a:t> </a:t>
            </a:r>
            <a:r>
              <a:rPr lang="ru-RU" b="1" dirty="0" smtClean="0"/>
              <a:t>                                                                                                    песке»</a:t>
            </a:r>
            <a:r>
              <a:rPr lang="ru-RU" sz="1400" b="1" dirty="0" smtClean="0"/>
              <a:t> </a:t>
            </a:r>
          </a:p>
          <a:p>
            <a:pPr marL="285750" indent="-285750">
              <a:buFontTx/>
              <a:buChar char="-"/>
            </a:pPr>
            <a:r>
              <a:rPr lang="ru-RU" sz="1400" dirty="0"/>
              <a:t> </a:t>
            </a:r>
            <a:r>
              <a:rPr lang="ru-RU" sz="1400" dirty="0" smtClean="0"/>
              <a:t>                                                                        </a:t>
            </a:r>
            <a:r>
              <a:rPr lang="ru-RU" sz="1600" i="1" dirty="0" smtClean="0"/>
              <a:t>(руководитель: Ковальская А.В., </a:t>
            </a:r>
          </a:p>
          <a:p>
            <a:pPr marL="285750" indent="-285750">
              <a:buFontTx/>
              <a:buChar char="-"/>
            </a:pPr>
            <a:r>
              <a:rPr lang="ru-RU" sz="1600" i="1" dirty="0"/>
              <a:t> </a:t>
            </a:r>
            <a:r>
              <a:rPr lang="ru-RU" sz="1600" i="1" dirty="0" smtClean="0"/>
              <a:t>                                                                                  воспитатель) </a:t>
            </a:r>
            <a:endParaRPr lang="ru-RU" sz="1600" i="1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508663" y="188639"/>
            <a:ext cx="810670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i="1" dirty="0" smtClean="0"/>
              <a:t>Изменения в </a:t>
            </a:r>
            <a:r>
              <a:rPr lang="ru-RU" sz="2400" b="1" i="1" dirty="0" err="1" smtClean="0"/>
              <a:t>воспитательно</a:t>
            </a:r>
            <a:r>
              <a:rPr lang="ru-RU" sz="2400" b="1" i="1" dirty="0" smtClean="0"/>
              <a:t>-образовательном</a:t>
            </a:r>
          </a:p>
          <a:p>
            <a:pPr algn="ctr"/>
            <a:r>
              <a:rPr lang="ru-RU" sz="2400" b="1" i="1" dirty="0" smtClean="0"/>
              <a:t> процессе</a:t>
            </a:r>
            <a:endParaRPr lang="ru-RU" sz="2400" i="1" dirty="0"/>
          </a:p>
        </p:txBody>
      </p:sp>
      <p:pic>
        <p:nvPicPr>
          <p:cNvPr id="1026" name="Picture 2" descr="C:\Users\DS\Desktop\МЕТОДИСТ\ФОТО\P_20190227_11395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287000" y="-16383000"/>
            <a:ext cx="2718900" cy="362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DS\Desktop\МЕТОДИСТ\ФОТО\P_20190227_113954.jpg"/>
          <p:cNvPicPr preferRelativeResize="0"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287000" y="-16383000"/>
            <a:ext cx="3898800" cy="363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 descr="C:\Users\DS\Desktop\МЕТОДИСТ\ФОТО\P_20190227_113954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742" y="1919745"/>
            <a:ext cx="4143196" cy="5060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C:\Users\DS\Desktop\МЕТОДИСТ\ФОТО\P_20190227_114042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9420" y="2204864"/>
            <a:ext cx="3155950" cy="42062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17096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ramki-vsem.ru/fonypink/1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24008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771038" y="188639"/>
            <a:ext cx="558197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i="1" dirty="0" smtClean="0"/>
              <a:t>Семейная театральная студия</a:t>
            </a:r>
          </a:p>
          <a:p>
            <a:pPr algn="ctr"/>
            <a:r>
              <a:rPr lang="ru-RU" sz="2400" b="1" i="1" dirty="0" smtClean="0"/>
              <a:t> «ЗОЛОТОЙ КЛЮЧИК»</a:t>
            </a:r>
            <a:endParaRPr lang="ru-RU" sz="2400" i="1" dirty="0"/>
          </a:p>
        </p:txBody>
      </p:sp>
      <p:sp>
        <p:nvSpPr>
          <p:cNvPr id="3" name="TextBox 2"/>
          <p:cNvSpPr txBox="1"/>
          <p:nvPr/>
        </p:nvSpPr>
        <p:spPr>
          <a:xfrm>
            <a:off x="5076056" y="993069"/>
            <a:ext cx="38164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Руководитель: </a:t>
            </a:r>
            <a:r>
              <a:rPr lang="ru-RU" sz="1400" dirty="0" err="1" smtClean="0"/>
              <a:t>Овчинникова</a:t>
            </a:r>
            <a:r>
              <a:rPr lang="ru-RU" sz="1400" dirty="0" smtClean="0"/>
              <a:t> Светлана Николаевна, воспитатель </a:t>
            </a:r>
            <a:endParaRPr lang="ru-RU" sz="1400" dirty="0"/>
          </a:p>
        </p:txBody>
      </p:sp>
      <p:pic>
        <p:nvPicPr>
          <p:cNvPr id="7" name="Рисунок 6" descr="F:\IMG_5355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396" y="1516290"/>
            <a:ext cx="5477748" cy="371291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F:\IMG-20190208-WA0028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140968"/>
            <a:ext cx="4104456" cy="29523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519</TotalTime>
  <Words>676</Words>
  <Application>Microsoft Office PowerPoint</Application>
  <PresentationFormat>Экран (4:3)</PresentationFormat>
  <Paragraphs>108</Paragraphs>
  <Slides>36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36</vt:i4>
      </vt:variant>
    </vt:vector>
  </HeadingPairs>
  <TitlesOfParts>
    <vt:vector size="39" baseType="lpstr">
      <vt:lpstr>Эркер</vt:lpstr>
      <vt:lpstr>Документ</vt:lpstr>
      <vt:lpstr>Диаграмма</vt:lpstr>
      <vt:lpstr>ПРАВИЛЬНОЕ ДЕТСТВО  или  ВОСПИТАНИЕ СКАЗКОЙ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Театр. Виды театров</dc:title>
  <dc:creator>Ольга</dc:creator>
  <cp:lastModifiedBy>DS</cp:lastModifiedBy>
  <cp:revision>90</cp:revision>
  <dcterms:created xsi:type="dcterms:W3CDTF">2015-09-16T16:20:17Z</dcterms:created>
  <dcterms:modified xsi:type="dcterms:W3CDTF">2019-08-26T05:34:31Z</dcterms:modified>
</cp:coreProperties>
</file>