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sldIdLst>
    <p:sldId id="256" r:id="rId3"/>
    <p:sldId id="263" r:id="rId4"/>
    <p:sldId id="257" r:id="rId5"/>
    <p:sldId id="265" r:id="rId6"/>
    <p:sldId id="270" r:id="rId7"/>
    <p:sldId id="258" r:id="rId8"/>
    <p:sldId id="271" r:id="rId9"/>
    <p:sldId id="266" r:id="rId10"/>
    <p:sldId id="267" r:id="rId11"/>
    <p:sldId id="259" r:id="rId12"/>
    <p:sldId id="272" r:id="rId13"/>
    <p:sldId id="261" r:id="rId14"/>
    <p:sldId id="273" r:id="rId15"/>
    <p:sldId id="264" r:id="rId16"/>
    <p:sldId id="268" r:id="rId17"/>
    <p:sldId id="269" r:id="rId18"/>
    <p:sldId id="275" r:id="rId19"/>
    <p:sldId id="276" r:id="rId20"/>
    <p:sldId id="274" r:id="rId21"/>
    <p:sldId id="283" r:id="rId22"/>
    <p:sldId id="284" r:id="rId23"/>
    <p:sldId id="277" r:id="rId24"/>
    <p:sldId id="282" r:id="rId25"/>
    <p:sldId id="278" r:id="rId26"/>
    <p:sldId id="279" r:id="rId27"/>
    <p:sldId id="280" r:id="rId28"/>
    <p:sldId id="281" r:id="rId29"/>
  </p:sldIdLst>
  <p:sldSz cx="9144000" cy="6858000" type="screen4x3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7" autoAdjust="0"/>
    <p:restoredTop sz="94660"/>
  </p:normalViewPr>
  <p:slideViewPr>
    <p:cSldViewPr snapToGrid="0">
      <p:cViewPr varScale="1">
        <p:scale>
          <a:sx n="75" d="100"/>
          <a:sy n="75" d="100"/>
        </p:scale>
        <p:origin x="-121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7E84-0068-4966-A1F4-9ABF74D638DE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3FDF-005D-49B0-BFDA-1ABE73B58D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275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7E84-0068-4966-A1F4-9ABF74D638DE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3FDF-005D-49B0-BFDA-1ABE73B58D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57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7E84-0068-4966-A1F4-9ABF74D638DE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3FDF-005D-49B0-BFDA-1ABE73B58D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883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7E84-0068-4966-A1F4-9ABF74D638DE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3FDF-005D-49B0-BFDA-1ABE73B58D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694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7E84-0068-4966-A1F4-9ABF74D638DE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3FDF-005D-49B0-BFDA-1ABE73B58D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349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7E84-0068-4966-A1F4-9ABF74D638DE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3FDF-005D-49B0-BFDA-1ABE73B58D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738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7E84-0068-4966-A1F4-9ABF74D638DE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3FDF-005D-49B0-BFDA-1ABE73B58D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056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7E84-0068-4966-A1F4-9ABF74D638DE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3FDF-005D-49B0-BFDA-1ABE73B58D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635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7E84-0068-4966-A1F4-9ABF74D638DE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3FDF-005D-49B0-BFDA-1ABE73B58D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037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7E84-0068-4966-A1F4-9ABF74D638DE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3FDF-005D-49B0-BFDA-1ABE73B58D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598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7E84-0068-4966-A1F4-9ABF74D638DE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3FDF-005D-49B0-BFDA-1ABE73B58D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996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7E84-0068-4966-A1F4-9ABF74D638DE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3FDF-005D-49B0-BFDA-1ABE73B58D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4451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-42172"/>
            <a:ext cx="4576573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7EC7E84-0068-4966-A1F4-9ABF74D638DE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3FDF-005D-49B0-BFDA-1ABE73B58D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3303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7E84-0068-4966-A1F4-9ABF74D638DE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3FDF-005D-49B0-BFDA-1ABE73B58D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6243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7E84-0068-4966-A1F4-9ABF74D638DE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3FDF-005D-49B0-BFDA-1ABE73B58D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556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7E84-0068-4966-A1F4-9ABF74D638DE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3FDF-005D-49B0-BFDA-1ABE73B58D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796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7E84-0068-4966-A1F4-9ABF74D638DE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3FDF-005D-49B0-BFDA-1ABE73B58D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322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7E84-0068-4966-A1F4-9ABF74D638DE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3FDF-005D-49B0-BFDA-1ABE73B58D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295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7E84-0068-4966-A1F4-9ABF74D638DE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3FDF-005D-49B0-BFDA-1ABE73B58D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284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7E84-0068-4966-A1F4-9ABF74D638DE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3FDF-005D-49B0-BFDA-1ABE73B58D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011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7E84-0068-4966-A1F4-9ABF74D638DE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3FDF-005D-49B0-BFDA-1ABE73B58D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38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7E84-0068-4966-A1F4-9ABF74D638DE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93FDF-005D-49B0-BFDA-1ABE73B58D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237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7EC7E84-0068-4966-A1F4-9ABF74D638DE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93FDF-005D-49B0-BFDA-1ABE73B58D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255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07EC7E84-0068-4966-A1F4-9ABF74D638DE}" type="datetimeFigureOut">
              <a:rPr lang="ru-RU" smtClean="0"/>
              <a:t>05.11.2019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ED993FDF-005D-49B0-BFDA-1ABE73B58D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716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577" y="133350"/>
            <a:ext cx="8778877" cy="2226542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4800" b="1" dirty="0" smtClean="0">
                <a:ln/>
                <a:solidFill>
                  <a:srgbClr val="00B050"/>
                </a:solidFill>
                <a:latin typeface="Franklin Gothic Demi" panose="020B0703020102020204" pitchFamily="34" charset="0"/>
              </a:rPr>
              <a:t>Использование технологии: </a:t>
            </a:r>
            <a:br>
              <a:rPr lang="ru-RU" sz="4800" b="1" dirty="0" smtClean="0">
                <a:ln/>
                <a:solidFill>
                  <a:srgbClr val="00B050"/>
                </a:solidFill>
                <a:latin typeface="Franklin Gothic Demi" panose="020B0703020102020204" pitchFamily="34" charset="0"/>
              </a:rPr>
            </a:br>
            <a:r>
              <a:rPr lang="ru-RU" sz="4800" b="1" dirty="0" err="1" smtClean="0">
                <a:ln/>
                <a:solidFill>
                  <a:srgbClr val="00B050"/>
                </a:solidFill>
                <a:latin typeface="Franklin Gothic Demi" panose="020B0703020102020204" pitchFamily="34" charset="0"/>
              </a:rPr>
              <a:t>Лего</a:t>
            </a:r>
            <a:r>
              <a:rPr lang="ru-RU" sz="4800" b="1" dirty="0" smtClean="0">
                <a:ln/>
                <a:solidFill>
                  <a:srgbClr val="00B050"/>
                </a:solidFill>
                <a:latin typeface="Franklin Gothic Demi" panose="020B0703020102020204" pitchFamily="34" charset="0"/>
              </a:rPr>
              <a:t>-конструирования</a:t>
            </a:r>
            <a:endParaRPr lang="ru-RU" sz="4800" b="1" dirty="0">
              <a:ln/>
              <a:solidFill>
                <a:srgbClr val="00B05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89842" y="2962368"/>
            <a:ext cx="3840391" cy="1241822"/>
          </a:xfrm>
        </p:spPr>
        <p:txBody>
          <a:bodyPr>
            <a:normAutofit fontScale="92500" lnSpcReduction="20000"/>
          </a:bodyPr>
          <a:lstStyle/>
          <a:p>
            <a:r>
              <a:rPr lang="ru-RU" sz="2400" i="1" dirty="0" smtClean="0">
                <a:latin typeface="Bahnschrift SemiBold" panose="020B0502040204020203" pitchFamily="34" charset="0"/>
              </a:rPr>
              <a:t>ЛЕГО. </a:t>
            </a:r>
            <a:r>
              <a:rPr lang="ru-RU" sz="2400" i="1" dirty="0">
                <a:latin typeface="Bahnschrift SemiBold" panose="020B0502040204020203" pitchFamily="34" charset="0"/>
              </a:rPr>
              <a:t>Вам кажется, что это игрушка. В их руках она превращается в инструмент.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4" r="69"/>
          <a:stretch/>
        </p:blipFill>
        <p:spPr>
          <a:xfrm>
            <a:off x="0" y="5737225"/>
            <a:ext cx="9137650" cy="1149350"/>
          </a:xfrm>
          <a:prstGeom prst="rect">
            <a:avLst/>
          </a:prstGeom>
        </p:spPr>
      </p:pic>
      <p:pic>
        <p:nvPicPr>
          <p:cNvPr id="1026" name="Picture 2" descr="https://o-krohe.ru/images/article/orig/2017/09/nastolnye-igry-dlya-detej-8-10-let-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5" y="2516289"/>
            <a:ext cx="2534854" cy="3153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2976"/>
            <a:ext cx="1962150" cy="18242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133725" y="4554835"/>
            <a:ext cx="287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Кириллова  О.Е., воспитатель МДОБУ д/с № 13 «Теремок»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170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9254" y="1397198"/>
            <a:ext cx="8456456" cy="19079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В средней группе основой при организации работы с </a:t>
            </a:r>
            <a:r>
              <a:rPr lang="ru-RU" b="1" dirty="0"/>
              <a:t>ЛЕГО</a:t>
            </a:r>
            <a:r>
              <a:rPr lang="ru-RU" dirty="0"/>
              <a:t>- конструктором является сказка. Это предварительное ознакомление с произведением, а затем конструирование его персонажей, создание моделей знакомых сказок, а также сочинение своих историй. В этом возрасте дети знакомятся с мелким конструктором </a:t>
            </a:r>
            <a:r>
              <a:rPr lang="ru-RU" b="1" dirty="0"/>
              <a:t>ЛЕГО</a:t>
            </a:r>
            <a:r>
              <a:rPr lang="ru-RU" dirty="0"/>
              <a:t> </a:t>
            </a:r>
            <a:r>
              <a:rPr lang="ru-RU" dirty="0" smtClean="0"/>
              <a:t>ДАКТА </a:t>
            </a:r>
            <a:r>
              <a:rPr lang="ru-RU" dirty="0"/>
              <a:t>– конструирование по – замыслу.</a:t>
            </a:r>
            <a:r>
              <a:rPr lang="ru-RU" sz="1800" dirty="0">
                <a:latin typeface="Bahnschrift" panose="020B0502040204020203" pitchFamily="34" charset="0"/>
              </a:rPr>
              <a:t>.</a:t>
            </a:r>
          </a:p>
        </p:txBody>
      </p:sp>
      <p:pic>
        <p:nvPicPr>
          <p:cNvPr id="3078" name="Picture 6" descr="https://news.toyark.com/wp-content/uploads/sites/4/2013/09/Wizard-of-Oz-Road-To-Oz-LEGO-CUUSOO-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710" y="4075110"/>
            <a:ext cx="4193401" cy="2359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avatars.mds.yandex.net/get-pdb/964669/09003bfe-c572-42c8-b1c5-3a0abcdce404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4" y="3940891"/>
            <a:ext cx="4052721" cy="26275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00204" y="187779"/>
            <a:ext cx="8553982" cy="9075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Использование технологии </a:t>
            </a:r>
            <a:r>
              <a:rPr lang="ru-RU" sz="2700" b="1" dirty="0" err="1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Лего</a:t>
            </a:r>
            <a:r>
              <a:rPr lang="ru-RU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 конструирования</a:t>
            </a:r>
            <a:br>
              <a:rPr lang="ru-RU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</a:br>
            <a:r>
              <a:rPr lang="ru-RU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в разных возрастных группах</a:t>
            </a:r>
            <a:endParaRPr lang="ru-RU" sz="27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03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9254" y="1397198"/>
            <a:ext cx="8456456" cy="1907978"/>
          </a:xfrm>
        </p:spPr>
        <p:txBody>
          <a:bodyPr>
            <a:normAutofit/>
          </a:bodyPr>
          <a:lstStyle/>
          <a:p>
            <a:r>
              <a:rPr lang="ru-RU" dirty="0"/>
              <a:t>формировать знания о симметрии, пропорциях, понятии части и целого;</a:t>
            </a:r>
          </a:p>
          <a:p>
            <a:r>
              <a:rPr lang="ru-RU" dirty="0"/>
              <a:t>учить конструированию с использованием </a:t>
            </a:r>
            <a:r>
              <a:rPr lang="ru-RU" dirty="0" err="1"/>
              <a:t>Лего</a:t>
            </a:r>
            <a:r>
              <a:rPr lang="ru-RU" dirty="0"/>
              <a:t>-карточек;</a:t>
            </a:r>
          </a:p>
          <a:p>
            <a:r>
              <a:rPr lang="ru-RU" dirty="0"/>
              <a:t>запоминать и свободно использовать в речи названия </a:t>
            </a:r>
            <a:r>
              <a:rPr lang="ru-RU" dirty="0" err="1"/>
              <a:t>Лего</a:t>
            </a:r>
            <a:r>
              <a:rPr lang="ru-RU" dirty="0"/>
              <a:t>-деталей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00204" y="187778"/>
            <a:ext cx="8553982" cy="12094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Задачи </a:t>
            </a:r>
            <a:r>
              <a:rPr lang="ru-RU" sz="2700" b="1" dirty="0" err="1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Лего</a:t>
            </a:r>
            <a:r>
              <a:rPr lang="ru-RU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-методики </a:t>
            </a:r>
            <a:r>
              <a:rPr lang="ru-RU" sz="2700" b="1" dirty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/>
            </a:r>
            <a:br>
              <a:rPr lang="ru-RU" sz="2700" b="1" dirty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</a:br>
            <a:r>
              <a:rPr lang="ru-RU" sz="2700" b="1" dirty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Средний дошкольный возраст (4–5 лет)</a:t>
            </a:r>
            <a:r>
              <a:rPr lang="ru-RU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/>
            </a:r>
            <a:br>
              <a:rPr lang="ru-RU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</a:br>
            <a:endParaRPr lang="ru-RU" sz="2700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663" y="3119195"/>
            <a:ext cx="4313238" cy="3240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196903" y="4605198"/>
            <a:ext cx="32968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latin typeface="Open Sans"/>
              </a:rPr>
              <a:t>В средней группе используются элементы конструктора среднего размера, применяются схемы, фото и картинки с изображениями моделей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749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1187" y="110005"/>
            <a:ext cx="5479196" cy="870857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Примеры видов наборов </a:t>
            </a:r>
            <a:r>
              <a:rPr lang="en-US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Lego</a:t>
            </a:r>
            <a:endParaRPr lang="ru-RU" sz="27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269" y="2397322"/>
            <a:ext cx="3737516" cy="32635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Симпатичные фигурки животных и различные элементы для оформления декораций позволят </a:t>
            </a:r>
            <a:r>
              <a:rPr lang="ru-RU" dirty="0" smtClean="0"/>
              <a:t>детям </a:t>
            </a:r>
            <a:r>
              <a:rPr lang="ru-RU" dirty="0"/>
              <a:t>познакомиться с жизнью диких животных и устроить для каждого из них подходящее жилище.</a:t>
            </a:r>
            <a:endParaRPr lang="ru-RU" sz="1800" dirty="0">
              <a:latin typeface="Bahnschrift" panose="020B0502040204020203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261027" y="977672"/>
            <a:ext cx="5479196" cy="555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Набор «Дикие животные»</a:t>
            </a:r>
            <a:endParaRPr lang="ru-RU" sz="2700" dirty="0">
              <a:solidFill>
                <a:srgbClr val="0070C0"/>
              </a:solidFill>
            </a:endParaRPr>
          </a:p>
        </p:txBody>
      </p:sp>
      <p:pic>
        <p:nvPicPr>
          <p:cNvPr id="8194" name="Picture 2" descr="https://images.brickbrowse.com/duplo/photo-safari-6156/duplo-photo-safari-6156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785" y="2060375"/>
            <a:ext cx="4800600" cy="3600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44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979" y="104775"/>
            <a:ext cx="8553982" cy="104318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Использование технологии </a:t>
            </a:r>
            <a:r>
              <a:rPr lang="ru-RU" sz="2700" b="1" dirty="0" err="1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Лего</a:t>
            </a:r>
            <a:r>
              <a:rPr lang="ru-RU" sz="2700" b="1" dirty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 конструирования</a:t>
            </a:r>
            <a:br>
              <a:rPr lang="ru-RU" sz="2700" b="1" dirty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</a:br>
            <a:r>
              <a:rPr lang="ru-RU" sz="2700" b="1" dirty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в разных возрастных группах</a:t>
            </a:r>
            <a:endParaRPr lang="ru-RU" sz="27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6228" y="1147960"/>
            <a:ext cx="8456456" cy="26541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В </a:t>
            </a:r>
            <a:r>
              <a:rPr lang="ru-RU" sz="2000" dirty="0" smtClean="0"/>
              <a:t>старшей </a:t>
            </a:r>
            <a:r>
              <a:rPr lang="ru-RU" sz="2000" dirty="0"/>
              <a:t>группе </a:t>
            </a:r>
            <a:r>
              <a:rPr lang="ru-RU" sz="2000" dirty="0" smtClean="0"/>
              <a:t>собирая </a:t>
            </a:r>
            <a:r>
              <a:rPr lang="ru-RU" sz="2000" dirty="0"/>
              <a:t>конструктор, ребёнок учится быть внимательным и терпеливым, спокойно переживать неудачи и быть настойчивым на пути к цели, пусть она и будет такой, казалось бы, скромной, как небольшой домик из ярких деталей. Таким образом он развивает самодисциплину и самоорганизацию, это позволяет в процессе игры приобрести качества, которые пригодятся в будущем. Только при внимательном изучении инструкции можно правильно собрать модель. Порой даже незначительное отклонение от задачи может испортить весь замысел. Нередко ребёнку приходится переделывать, исправлять, корректировать уже собранное сооружение.</a:t>
            </a:r>
            <a:endParaRPr lang="ru-RU" sz="1600" dirty="0">
              <a:latin typeface="Bahnschrift" panose="020B0502040204020203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9" y="4340727"/>
            <a:ext cx="3233571" cy="2309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510" y="4267200"/>
            <a:ext cx="3557193" cy="2382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754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979" y="142875"/>
            <a:ext cx="8553982" cy="10050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Задачи </a:t>
            </a:r>
            <a:r>
              <a:rPr lang="ru-RU" sz="2700" b="1" dirty="0" err="1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Лего</a:t>
            </a:r>
            <a:r>
              <a:rPr lang="ru-RU" sz="2700" b="1" dirty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-методики </a:t>
            </a:r>
            <a:br>
              <a:rPr lang="ru-RU" sz="2700" b="1" dirty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</a:br>
            <a:r>
              <a:rPr lang="ru-RU" sz="2700" b="1" dirty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Старшая и подготовительная группы</a:t>
            </a:r>
            <a:br>
              <a:rPr lang="ru-RU" sz="2700" b="1" dirty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</a:br>
            <a:endParaRPr lang="ru-RU" sz="27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6228" y="1147960"/>
            <a:ext cx="8456456" cy="2654102"/>
          </a:xfrm>
        </p:spPr>
        <p:txBody>
          <a:bodyPr>
            <a:noAutofit/>
          </a:bodyPr>
          <a:lstStyle/>
          <a:p>
            <a:r>
              <a:rPr lang="ru-RU" sz="2400" dirty="0" smtClean="0"/>
              <a:t>стимулировать </a:t>
            </a:r>
            <a:r>
              <a:rPr lang="ru-RU" sz="2400" dirty="0"/>
              <a:t>детское техническое творчество;</a:t>
            </a:r>
          </a:p>
          <a:p>
            <a:r>
              <a:rPr lang="ru-RU" sz="2400" dirty="0"/>
              <a:t>обучать моделированию по чертежу и собственному замыслу;</a:t>
            </a:r>
          </a:p>
          <a:p>
            <a:r>
              <a:rPr lang="ru-RU" sz="2400" dirty="0"/>
              <a:t>формировать умение самостоятельно решать технические задачи;</a:t>
            </a:r>
          </a:p>
          <a:p>
            <a:r>
              <a:rPr lang="ru-RU" sz="2400" dirty="0"/>
              <a:t>познакомить с основами компьютерного моделирования</a:t>
            </a:r>
          </a:p>
        </p:txBody>
      </p:sp>
      <p:pic>
        <p:nvPicPr>
          <p:cNvPr id="1026" name="Picture 2" descr="Конструирование в старшей групп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3662400"/>
            <a:ext cx="3349625" cy="2908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60829" y="55200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>
                <a:latin typeface="Open Sans"/>
              </a:rPr>
              <a:t>В работе со старшими дошкольниками можно использовать усложнённые модели из мелких деталей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767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1187" y="185058"/>
            <a:ext cx="5479196" cy="651782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Примеры видов наборов </a:t>
            </a:r>
            <a:r>
              <a:rPr lang="en-US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Lego</a:t>
            </a:r>
            <a:endParaRPr lang="ru-RU" sz="27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285" y="1557885"/>
            <a:ext cx="8763000" cy="37910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Этот тематический набор идеально подходит для ненавязчивого и интуитивного знакомства с математикой в течение невероятно увлекательной ролевой игры в железную дорогу. Вместе дети изучат цифры и потренируются в устном счете, загружая и разгружая разноцветные вагончики с помощью специального крана. А большое количество дополнительных элементов, персонажей и грузов позволит придумать и реализовать различные сценарии о приключениях на железнодорожной станции.</a:t>
            </a:r>
            <a:endParaRPr lang="ru-RU" sz="1800" dirty="0">
              <a:latin typeface="Bahnschrift" panose="020B0502040204020203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771187" y="836840"/>
            <a:ext cx="5479196" cy="555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Набор «Математический поезд»</a:t>
            </a:r>
            <a:endParaRPr lang="ru-RU" sz="2700" dirty="0">
              <a:solidFill>
                <a:srgbClr val="0070C0"/>
              </a:solidFill>
            </a:endParaRPr>
          </a:p>
        </p:txBody>
      </p:sp>
      <p:pic>
        <p:nvPicPr>
          <p:cNvPr id="10242" name="Picture 2" descr="https://i.ebayimg.com/images/g/XvsAAOSwFZtbRyj3/s-l16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23" y="3839838"/>
            <a:ext cx="7218324" cy="3018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75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979" y="216550"/>
            <a:ext cx="8553982" cy="5551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Особенности практического использования с учётом возраста детей: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4979" y="921540"/>
            <a:ext cx="8456456" cy="3895528"/>
          </a:xfrm>
        </p:spPr>
        <p:txBody>
          <a:bodyPr>
            <a:noAutofit/>
          </a:bodyPr>
          <a:lstStyle/>
          <a:p>
            <a:r>
              <a:rPr lang="ru-RU" dirty="0"/>
              <a:t>С малышами 3–4 лет используются </a:t>
            </a:r>
            <a:r>
              <a:rPr lang="ru-RU" dirty="0" err="1"/>
              <a:t>Лего</a:t>
            </a:r>
            <a:r>
              <a:rPr lang="ru-RU" dirty="0"/>
              <a:t>-наборы с крупными элементами и простыми соединениями деталей.</a:t>
            </a:r>
          </a:p>
          <a:p>
            <a:r>
              <a:rPr lang="ru-RU" dirty="0"/>
              <a:t>С детьми 4–5 лет конструирование усложняется, используются элементы среднего размера, применяются более сложные варианты соединения деталей. В средней группе используются цветные фото и картинки с изображениями моделей, по которым дети должны выполнить постройку. Созидательная деятельность осуществляется по теме, образцу, замыслу и простейшим условиям.</a:t>
            </a:r>
          </a:p>
          <a:p>
            <a:r>
              <a:rPr lang="ru-RU" dirty="0"/>
              <a:t>В 6–7 лет для технического творчества предлагаются разнообразные виды </a:t>
            </a:r>
            <a:r>
              <a:rPr lang="ru-RU" dirty="0" err="1"/>
              <a:t>Лего</a:t>
            </a:r>
            <a:r>
              <a:rPr lang="ru-RU" dirty="0"/>
              <a:t>-конструкторов, от крупных с простыми соединениями элементов до самых миниатюрных со сложной техникой исполнения. В работе со старшими дошкольниками можно использовать задания в виде графических схем, усложнённые модели будущих построек, работу по замыслу, условиям, разнообразные тематические задания.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225" y="5128171"/>
            <a:ext cx="2424546" cy="18184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706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979" y="216550"/>
            <a:ext cx="8553982" cy="704990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Формы реализации </a:t>
            </a:r>
            <a:r>
              <a:rPr lang="ru-RU" sz="2700" b="1" dirty="0" err="1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Лего</a:t>
            </a:r>
            <a:r>
              <a:rPr lang="ru-RU" sz="2700" b="1" dirty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-методики в детском саду:</a:t>
            </a:r>
            <a:endParaRPr lang="ru-RU" sz="27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4979" y="921540"/>
            <a:ext cx="8424696" cy="4926810"/>
          </a:xfrm>
        </p:spPr>
        <p:txBody>
          <a:bodyPr>
            <a:noAutofit/>
          </a:bodyPr>
          <a:lstStyle/>
          <a:p>
            <a:r>
              <a:rPr lang="ru-RU" dirty="0"/>
              <a:t>Плановые занятия (10–15 минут в младшей группе, 20 минут в средней, 25–30 минут в старшей и подготовительной).</a:t>
            </a:r>
          </a:p>
          <a:p>
            <a:r>
              <a:rPr lang="ru-RU" dirty="0"/>
              <a:t>Индивидуальная работа педагога в паре с ребёнком или с подгруппой детей (1 раз в неделю не более 40 минут):</a:t>
            </a:r>
          </a:p>
          <a:p>
            <a:pPr lvl="1"/>
            <a:r>
              <a:rPr lang="ru-RU" dirty="0"/>
              <a:t>подготовка ребёнка к конкурсу;</a:t>
            </a:r>
          </a:p>
          <a:p>
            <a:pPr lvl="1"/>
            <a:r>
              <a:rPr lang="ru-RU" dirty="0"/>
              <a:t>работа с одарёнными или отстающими детьми.</a:t>
            </a:r>
          </a:p>
          <a:p>
            <a:r>
              <a:rPr lang="ru-RU" dirty="0"/>
              <a:t>Долгосрочные и краткосрочные проекты, участниками которых могут являться:</a:t>
            </a:r>
          </a:p>
          <a:p>
            <a:pPr lvl="1"/>
            <a:r>
              <a:rPr lang="ru-RU" dirty="0"/>
              <a:t>воспитатель;</a:t>
            </a:r>
          </a:p>
          <a:p>
            <a:pPr lvl="1"/>
            <a:r>
              <a:rPr lang="ru-RU" dirty="0"/>
              <a:t>дети и родители.</a:t>
            </a:r>
          </a:p>
          <a:p>
            <a:r>
              <a:rPr lang="ru-RU" dirty="0"/>
              <a:t>Повседневное самостоятельное конструирование, строительная игра в свободное от плановых занятий время.</a:t>
            </a:r>
          </a:p>
          <a:p>
            <a:r>
              <a:rPr lang="ru-RU" dirty="0"/>
              <a:t>Фестивали, конкурсы, викторины.</a:t>
            </a:r>
          </a:p>
          <a:p>
            <a:r>
              <a:rPr lang="ru-RU" dirty="0"/>
              <a:t>Кружковая работа, которая проводится педагогами детского дошкольного учреждения.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263" y="5505450"/>
            <a:ext cx="1921507" cy="14411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074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979" y="216550"/>
            <a:ext cx="8553982" cy="704990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Использование технологии </a:t>
            </a:r>
            <a:r>
              <a:rPr lang="ru-RU" sz="2700" b="1" dirty="0" err="1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Лего</a:t>
            </a:r>
            <a:r>
              <a:rPr lang="ru-RU" sz="2700" b="1" dirty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 конструирования</a:t>
            </a:r>
            <a:endParaRPr lang="ru-RU" sz="27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4979" y="921540"/>
            <a:ext cx="8456456" cy="38955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Применение дидактических упражнений с </a:t>
            </a:r>
            <a:r>
              <a:rPr lang="ru-RU" sz="2000" b="1" dirty="0"/>
              <a:t>использованием ЛЕГО</a:t>
            </a:r>
            <a:r>
              <a:rPr lang="ru-RU" sz="2000" dirty="0"/>
              <a:t>-элементов достаточно эффективно при проведении занятий по подготовке к обучению грамоте, коррекции звукопроизношения, ознакомлению с окружающим миром и т. д. В процессе конструктивно-игровой деятельности педагог, опираясь на непроизвольное внимание детей, активизирует их познавательную деятельность, совершенствует сенсорно-тактильную и двигательную сферу, формирует и корригирует поведение, развивает коммуникативную функцию и интерес к обучению. В процессе конструктивно-игровой деятельности с </a:t>
            </a:r>
            <a:r>
              <a:rPr lang="ru-RU" sz="2000" b="1" dirty="0"/>
              <a:t>ЛЕГО педагог может использовать разнообразные формы</a:t>
            </a:r>
            <a:r>
              <a:rPr lang="ru-RU" sz="2000" dirty="0"/>
              <a:t>: задания дает педагог, выполняют дети; задания формулируются ребенком и выполняются детьми и педагогом; задания дают дети друг другу; выполняют родители с ребенком.</a:t>
            </a:r>
            <a:endParaRPr lang="ru-RU" sz="1400" dirty="0">
              <a:latin typeface="Bahnschrift" panose="020B0502040204020203" pitchFamily="34" charset="0"/>
            </a:endParaRPr>
          </a:p>
        </p:txBody>
      </p:sp>
      <p:pic>
        <p:nvPicPr>
          <p:cNvPr id="12290" name="Picture 2" descr="https://images.theconversation.com/files/236470/original/file-20180914-177953-cvik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530" y="4726364"/>
            <a:ext cx="2995446" cy="19839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225" y="5128171"/>
            <a:ext cx="2424546" cy="18184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40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979" y="216549"/>
            <a:ext cx="8553982" cy="907817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Способы конструирования, актуальные для дошколят</a:t>
            </a:r>
            <a:endParaRPr lang="ru-RU" sz="27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429" y="1740690"/>
            <a:ext cx="4005096" cy="3895528"/>
          </a:xfrm>
        </p:spPr>
        <p:txBody>
          <a:bodyPr>
            <a:noAutofit/>
          </a:bodyPr>
          <a:lstStyle/>
          <a:p>
            <a:r>
              <a:rPr lang="ru-RU" sz="2400" dirty="0"/>
              <a:t>по образцу;</a:t>
            </a:r>
          </a:p>
          <a:p>
            <a:r>
              <a:rPr lang="ru-RU" sz="2400" dirty="0"/>
              <a:t>по модели;</a:t>
            </a:r>
          </a:p>
          <a:p>
            <a:r>
              <a:rPr lang="ru-RU" sz="2400" dirty="0"/>
              <a:t>по условиям;</a:t>
            </a:r>
          </a:p>
          <a:p>
            <a:r>
              <a:rPr lang="ru-RU" sz="2400" dirty="0"/>
              <a:t>по карточкам-схемам;</a:t>
            </a:r>
          </a:p>
          <a:p>
            <a:r>
              <a:rPr lang="ru-RU" sz="2400" dirty="0"/>
              <a:t>по свободному замыслу;</a:t>
            </a:r>
          </a:p>
          <a:p>
            <a:r>
              <a:rPr lang="ru-RU" sz="2400" dirty="0"/>
              <a:t>тематическое конструирование.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156" y="5290096"/>
            <a:ext cx="2424546" cy="18184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Работа по схем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486" y="1923177"/>
            <a:ext cx="4195064" cy="2796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75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570" y="2623344"/>
            <a:ext cx="5223932" cy="3917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347" y="447676"/>
            <a:ext cx="8814955" cy="4351337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Когда кубики ЛЕГO оказываются в детских руках, начинается волшебство. Они раскрывают воображение и пробуждают фантазию ребенка. Наборы – отличное средство для развития ребенка в рамках ключевых для раннего возраста образовательных </a:t>
            </a:r>
            <a:r>
              <a:rPr lang="ru-RU" u="sng" dirty="0"/>
              <a:t>областей</a:t>
            </a:r>
            <a:r>
              <a:rPr lang="ru-RU" dirty="0"/>
              <a:t>: социально-эмоциональное развитие, познавательное развитие, раннее языковое развитие, раннее математическое развитие и художественное развитие. При этом работа с </a:t>
            </a:r>
            <a:r>
              <a:rPr lang="ru-RU" b="1" dirty="0"/>
              <a:t>ЛЕГО</a:t>
            </a:r>
            <a:r>
              <a:rPr lang="ru-RU" dirty="0"/>
              <a:t> позволяет каждому малышу </a:t>
            </a:r>
            <a:r>
              <a:rPr lang="ru-RU" dirty="0" smtClean="0"/>
              <a:t>само выражаться, </a:t>
            </a:r>
            <a:r>
              <a:rPr lang="ru-RU" dirty="0"/>
              <a:t>а также улучшать свои коммуникативные навыки и умение работать в команде.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4" r="69"/>
          <a:stretch/>
        </p:blipFill>
        <p:spPr>
          <a:xfrm>
            <a:off x="0" y="5708650"/>
            <a:ext cx="9137650" cy="11493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30" y="2924175"/>
            <a:ext cx="338584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179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979" y="216549"/>
            <a:ext cx="8553982" cy="907817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Способы конструирования, актуальные для дошколят</a:t>
            </a:r>
            <a:endParaRPr lang="ru-RU" sz="27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429" y="1740690"/>
            <a:ext cx="4005096" cy="3895528"/>
          </a:xfrm>
        </p:spPr>
        <p:txBody>
          <a:bodyPr>
            <a:noAutofit/>
          </a:bodyPr>
          <a:lstStyle/>
          <a:p>
            <a:r>
              <a:rPr lang="ru-RU" sz="2400" dirty="0"/>
              <a:t>по образцу;</a:t>
            </a:r>
          </a:p>
          <a:p>
            <a:r>
              <a:rPr lang="ru-RU" sz="2400" dirty="0"/>
              <a:t>по модели;</a:t>
            </a:r>
          </a:p>
          <a:p>
            <a:r>
              <a:rPr lang="ru-RU" sz="2400" dirty="0"/>
              <a:t>по условиям;</a:t>
            </a:r>
          </a:p>
          <a:p>
            <a:r>
              <a:rPr lang="ru-RU" sz="2400" dirty="0"/>
              <a:t>по карточкам-схемам;</a:t>
            </a:r>
          </a:p>
          <a:p>
            <a:r>
              <a:rPr lang="ru-RU" sz="2400" dirty="0"/>
              <a:t>по свободному замыслу;</a:t>
            </a:r>
          </a:p>
          <a:p>
            <a:r>
              <a:rPr lang="ru-RU" sz="2400" dirty="0"/>
              <a:t>тематическое конструирование.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156" y="5290096"/>
            <a:ext cx="2424546" cy="18184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Работа по схем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486" y="1923177"/>
            <a:ext cx="4195064" cy="2796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15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979" y="216549"/>
            <a:ext cx="8553982" cy="907817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карточки схемы для </a:t>
            </a:r>
            <a:r>
              <a:rPr lang="ru-RU" sz="2700" b="1" dirty="0" err="1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лего</a:t>
            </a:r>
            <a:r>
              <a:rPr lang="ru-RU" sz="2700" b="1" dirty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 конструирования</a:t>
            </a:r>
            <a:endParaRPr lang="ru-RU" sz="2700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246" y="5999583"/>
            <a:ext cx="1249209" cy="9369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https://nsportal.ru/sites/default/files/2018/01/27/letayushchaya_tarelka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" t="3361" r="5687"/>
          <a:stretch/>
        </p:blipFill>
        <p:spPr bwMode="auto">
          <a:xfrm>
            <a:off x="2893149" y="2497884"/>
            <a:ext cx="2233137" cy="329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966" y="2887957"/>
            <a:ext cx="3548426" cy="2518368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8664" t="1759" r="10532"/>
          <a:stretch/>
        </p:blipFill>
        <p:spPr>
          <a:xfrm>
            <a:off x="51082" y="2535546"/>
            <a:ext cx="2509428" cy="32608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6925" y="1625089"/>
            <a:ext cx="2097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Младшая группа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028545" y="1695651"/>
            <a:ext cx="2097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Средняя группа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358109" y="1695651"/>
            <a:ext cx="2097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Старшая группа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152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979" y="216549"/>
            <a:ext cx="8553982" cy="783575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Какие бывают занятия </a:t>
            </a:r>
            <a:r>
              <a:rPr lang="ru-RU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/>
            </a:r>
            <a:br>
              <a:rPr lang="ru-RU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</a:br>
            <a:r>
              <a:rPr lang="ru-RU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по </a:t>
            </a:r>
            <a:r>
              <a:rPr lang="ru-RU" sz="2700" b="1" dirty="0" err="1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Лего</a:t>
            </a:r>
            <a:r>
              <a:rPr lang="ru-RU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-конструированию</a:t>
            </a:r>
            <a:endParaRPr lang="ru-RU" sz="27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3742" y="3151258"/>
            <a:ext cx="8456456" cy="16915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Занятие по схеме — изучение основ моделирования по схематическому пошаговому алгоритму. Сначала ребята создают простейшие конструкции лодок, мостов, самолётов, машинок, человечков по образцу, а затем начинают изобретать собственные модели.</a:t>
            </a:r>
            <a:endParaRPr lang="ru-RU" sz="1400" dirty="0">
              <a:latin typeface="Bahnschrift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704" y="5373528"/>
            <a:ext cx="1979296" cy="14844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453742" y="1652808"/>
            <a:ext cx="8456456" cy="16915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 smtClean="0"/>
              <a:t>Ознакомительное — педагог проводит теоретическое знакомство дошкольников с новыми </a:t>
            </a:r>
            <a:r>
              <a:rPr lang="ru-RU" sz="2000" dirty="0" err="1" smtClean="0"/>
              <a:t>Лего</a:t>
            </a:r>
            <a:r>
              <a:rPr lang="ru-RU" sz="2000" dirty="0" smtClean="0"/>
              <a:t>-деталями и приёмами конструирования в зависимости от комплектации набора (в младшей и средней группах — набор «Дупло», со старшего дошкольного возраста — набор «</a:t>
            </a:r>
            <a:r>
              <a:rPr lang="ru-RU" sz="2000" dirty="0" err="1" smtClean="0"/>
              <a:t>Дакта</a:t>
            </a:r>
            <a:r>
              <a:rPr lang="ru-RU" sz="2000" dirty="0" smtClean="0"/>
              <a:t>»).</a:t>
            </a:r>
            <a:endParaRPr lang="ru-RU" sz="1400" dirty="0">
              <a:latin typeface="Bahnschrift" panose="020B0502040204020203" pitchFamily="34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04979" y="4715940"/>
            <a:ext cx="8456456" cy="16915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/>
              <a:t>Занятие по памяти — помогает закрепить и усовершенствовать полученные базовые умения и навыки, предоставляет возможность тренировать зрительную память.</a:t>
            </a:r>
            <a:endParaRPr lang="ru-RU" sz="14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93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979" y="216549"/>
            <a:ext cx="8553982" cy="783575"/>
          </a:xfrm>
        </p:spPr>
        <p:txBody>
          <a:bodyPr>
            <a:normAutofit/>
          </a:bodyPr>
          <a:lstStyle/>
          <a:p>
            <a:r>
              <a:rPr lang="ru-RU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Что </a:t>
            </a:r>
            <a:r>
              <a:rPr lang="ru-RU" sz="2700" b="1" dirty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такое </a:t>
            </a:r>
            <a:r>
              <a:rPr lang="ru-RU" sz="2700" b="1" dirty="0" err="1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Лего-дакта</a:t>
            </a:r>
            <a:r>
              <a:rPr lang="ru-RU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?</a:t>
            </a:r>
            <a:endParaRPr lang="ru-RU" sz="2700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704" y="5373528"/>
            <a:ext cx="1979296" cy="14844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453742" y="1652808"/>
            <a:ext cx="8456456" cy="16915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/>
              <a:t>Уже из самого названия становится понятно, что предмет этот основан на знаменитых конструкторах </a:t>
            </a:r>
            <a:r>
              <a:rPr lang="ru-RU" sz="2000" dirty="0" err="1"/>
              <a:t>Лего</a:t>
            </a:r>
            <a:r>
              <a:rPr lang="ru-RU" sz="2000" dirty="0"/>
              <a:t> и изучает технологию и механизмы. Можно сказать, что </a:t>
            </a:r>
            <a:r>
              <a:rPr lang="ru-RU" sz="2000" dirty="0" err="1"/>
              <a:t>Лего-дакта</a:t>
            </a:r>
            <a:r>
              <a:rPr lang="ru-RU" sz="2000" dirty="0"/>
              <a:t> это собирательная дисциплина, которая объединяет в себе элементы черчения, основы физики, элементы математической логики и основы автоматического управления. Да, с конструкторами </a:t>
            </a:r>
            <a:r>
              <a:rPr lang="ru-RU" sz="2000" dirty="0" err="1"/>
              <a:t>Лего</a:t>
            </a:r>
            <a:r>
              <a:rPr lang="ru-RU" sz="2000" dirty="0"/>
              <a:t> это возможно, ведь не случайно концепцией датской компании был и остается лозунг «обучение в игре».</a:t>
            </a:r>
            <a:endParaRPr lang="ru-RU" sz="1400" dirty="0">
              <a:latin typeface="Bahnschrift" panose="020B0502040204020203" pitchFamily="34" charset="0"/>
            </a:endParaRPr>
          </a:p>
        </p:txBody>
      </p:sp>
      <p:pic>
        <p:nvPicPr>
          <p:cNvPr id="1026" name="Picture 2" descr="Программируемый кирпичик Лег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35" y="4146983"/>
            <a:ext cx="2976889" cy="2358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Управляемая модель Лего-дак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879" y="3997024"/>
            <a:ext cx="2813825" cy="2448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25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979" y="216549"/>
            <a:ext cx="8553982" cy="783575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Какие бывают занятия </a:t>
            </a:r>
            <a:r>
              <a:rPr lang="ru-RU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/>
            </a:r>
            <a:br>
              <a:rPr lang="ru-RU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</a:br>
            <a:r>
              <a:rPr lang="ru-RU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по </a:t>
            </a:r>
            <a:r>
              <a:rPr lang="ru-RU" sz="2700" b="1" dirty="0" err="1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Лего</a:t>
            </a:r>
            <a:r>
              <a:rPr lang="ru-RU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-конструированию</a:t>
            </a:r>
            <a:endParaRPr lang="ru-RU" sz="27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3742" y="3353202"/>
            <a:ext cx="8456456" cy="16915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Занятие в рамках темы проекта — коллективная свободная творческая деятельность поискового характера. Каждый ребёнок участвует в планировании будущей постройки, отвечает за свой участок выполняемой работы (мостик, светофор, машинка и т. д.), имеет возможность высказывать своё мнение о содержании и целях данного проекта. В рамках проекта дети могут получить и интересное задание на дом, выполнить которое им помогут родители.</a:t>
            </a:r>
            <a:endParaRPr lang="ru-RU" sz="1400" dirty="0">
              <a:latin typeface="Bahnschrift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704" y="5373528"/>
            <a:ext cx="1979296" cy="14844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453742" y="1652808"/>
            <a:ext cx="8456456" cy="16915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/>
              <a:t>Тематическое — конструирование по определённой тематике, стимулирующее развитие творческого воображения. Примеры тем: «Многоэтажный дом», «Пожарная машина», «Мостик через речку», «Мебель для куклы», «Крыши и навесы», «Человек», «Кораблик», «Волшебные рыбки», «</a:t>
            </a:r>
            <a:r>
              <a:rPr lang="ru-RU" sz="2000" dirty="0" err="1"/>
              <a:t>Лего</a:t>
            </a:r>
            <a:r>
              <a:rPr lang="ru-RU" sz="2000" dirty="0"/>
              <a:t>-мозаика».</a:t>
            </a:r>
            <a:endParaRPr lang="ru-RU" sz="14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62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979" y="216549"/>
            <a:ext cx="8553982" cy="783575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Какие бывают занятия </a:t>
            </a:r>
            <a:r>
              <a:rPr lang="ru-RU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/>
            </a:r>
            <a:br>
              <a:rPr lang="ru-RU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</a:br>
            <a:r>
              <a:rPr lang="ru-RU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по </a:t>
            </a:r>
            <a:r>
              <a:rPr lang="ru-RU" sz="2700" b="1" dirty="0" err="1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Лего</a:t>
            </a:r>
            <a:r>
              <a:rPr lang="ru-RU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-конструированию</a:t>
            </a:r>
            <a:endParaRPr lang="ru-RU" sz="27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3742" y="2858987"/>
            <a:ext cx="8456456" cy="22760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Конкурсное — соревнование, которое проводится в игровой форме. Дети по жребию или по желанию разбиваются на 3 команды, выбирают главного конструктора или архитектора и приступают к творчеству. Итоги соревнования подводит жюри, в состав которого входят воспитатель, логопед, психолог, двое-трое детей. Темами конкурсного занятия могут стать: «Новый спортивный комплекс», «В гостях у сказки», «Город будущего» и т. д.</a:t>
            </a:r>
            <a:endParaRPr lang="ru-RU" sz="1600" dirty="0">
              <a:latin typeface="Bahnschrift" panose="020B0502040204020203" pitchFamily="34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453742" y="1652808"/>
            <a:ext cx="8456456" cy="16915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/>
              <a:t>Контрольное — позволяет педагогу после изучения сложной темы провести мониторинг знаний и умений воспитанников и выявить детей, которые нуждаются в индивидуальной помощи.</a:t>
            </a:r>
            <a:endParaRPr lang="ru-RU" sz="1400" dirty="0">
              <a:latin typeface="Bahnschrift" panose="020B0502040204020203" pitchFamily="34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53742" y="5155195"/>
            <a:ext cx="8456456" cy="22760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/>
              <a:t>Комбинированное — решает несколько разноплановых учебных задач, например, «Мир сказок», «Раз, два, три или строим цифры», «Геометрическое домино», «Домашние животные», «Подводный мир», «Городской транспорт».</a:t>
            </a:r>
            <a:endParaRPr lang="ru-RU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90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979" y="216549"/>
            <a:ext cx="8553982" cy="783575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Какие бывают занятия </a:t>
            </a:r>
            <a:r>
              <a:rPr lang="ru-RU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/>
            </a:r>
            <a:br>
              <a:rPr lang="ru-RU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</a:br>
            <a:r>
              <a:rPr lang="ru-RU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по </a:t>
            </a:r>
            <a:r>
              <a:rPr lang="ru-RU" sz="2700" b="1" dirty="0" err="1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Лего</a:t>
            </a:r>
            <a:r>
              <a:rPr lang="ru-RU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-конструированию</a:t>
            </a:r>
            <a:endParaRPr lang="ru-RU" sz="2700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800600"/>
            <a:ext cx="2743200" cy="2057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502505" y="1379664"/>
            <a:ext cx="8456456" cy="16915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/>
              <a:t>Итоговое — обобщает результаты определённого учебного периода (полугодие, год), чаще всего проходит в виде презентации творческих работ.</a:t>
            </a:r>
            <a:endParaRPr lang="ru-RU" dirty="0">
              <a:latin typeface="Bahnschrift" panose="020B0502040204020203" pitchFamily="34" charset="0"/>
            </a:endParaRPr>
          </a:p>
        </p:txBody>
      </p:sp>
      <p:pic>
        <p:nvPicPr>
          <p:cNvPr id="3074" name="Picture 2" descr="Конкурсное занятие по конструированию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79" y="2833071"/>
            <a:ext cx="5715000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10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4"/>
          <a:stretch/>
        </p:blipFill>
        <p:spPr>
          <a:xfrm>
            <a:off x="-95250" y="0"/>
            <a:ext cx="923925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71" y="126206"/>
            <a:ext cx="8982607" cy="994172"/>
          </a:xfrm>
        </p:spPr>
        <p:txBody>
          <a:bodyPr>
            <a:normAutofit/>
          </a:bodyPr>
          <a:lstStyle/>
          <a:p>
            <a:r>
              <a:rPr lang="ru-RU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ИТОГ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95250" y="1246584"/>
            <a:ext cx="5467882" cy="4863703"/>
          </a:xfrm>
        </p:spPr>
        <p:txBody>
          <a:bodyPr>
            <a:noAutofit/>
          </a:bodyPr>
          <a:lstStyle/>
          <a:p>
            <a:r>
              <a:rPr lang="ru-RU" sz="2000" dirty="0" err="1"/>
              <a:t>Лего</a:t>
            </a:r>
            <a:r>
              <a:rPr lang="ru-RU" sz="2000" dirty="0"/>
              <a:t> — это не просто забавная игрушка, это прекрасный инструмент, способствующий обогащению внутреннего мира ребёнка, раскрытию его личностных особенностей, проявлению творческого потенциала и реализации возможностей. Разнообразные занятия с применением </a:t>
            </a:r>
            <a:r>
              <a:rPr lang="ru-RU" sz="2000" dirty="0" err="1"/>
              <a:t>Лего</a:t>
            </a:r>
            <a:r>
              <a:rPr lang="ru-RU" sz="2000" dirty="0"/>
              <a:t>-технологии предоставляют реальный шанс каждому малышу развить логическое и пространственное мышление, воображение, самостоятельность и навыки взаимодействия со сверстниками, а педагогам увлечь ребят техническим творчеством. Созидательная игра поможет глубже понять ребёнка, следовательно, выработать эффективное средство для решения проблем как ребёнка, так и педагога.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9696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4"/>
          <a:stretch/>
        </p:blipFill>
        <p:spPr>
          <a:xfrm>
            <a:off x="-95250" y="0"/>
            <a:ext cx="923925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393" y="0"/>
            <a:ext cx="8982607" cy="99417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Использование </a:t>
            </a:r>
            <a:r>
              <a:rPr lang="ru-RU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технологии </a:t>
            </a:r>
            <a:r>
              <a:rPr lang="ru-RU" b="1" dirty="0" err="1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Лего</a:t>
            </a:r>
            <a:r>
              <a:rPr lang="ru-RU" b="1" dirty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 конструирования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349" y="2369344"/>
            <a:ext cx="5172075" cy="4863703"/>
          </a:xfrm>
        </p:spPr>
        <p:txBody>
          <a:bodyPr>
            <a:normAutofit/>
          </a:bodyPr>
          <a:lstStyle/>
          <a:p>
            <a:r>
              <a:rPr lang="ru-RU" sz="2000" b="1" dirty="0"/>
              <a:t>ЛЕГО</a:t>
            </a:r>
            <a:r>
              <a:rPr lang="ru-RU" sz="2000" dirty="0"/>
              <a:t>— идеальный инструмент не только для воплощения гениальных дизайнерских идей, но и практичная поддержка развития навыков самореализации, командной работы и мелкой моторики. А карты по конструированию станут для вас отличным вспомогательным материалом и источником вдохновения для ваших подопечных.</a:t>
            </a:r>
          </a:p>
        </p:txBody>
      </p:sp>
    </p:spTree>
    <p:extLst>
      <p:ext uri="{BB962C8B-B14F-4D97-AF65-F5344CB8AC3E}">
        <p14:creationId xmlns:p14="http://schemas.microsoft.com/office/powerpoint/2010/main" val="63691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4"/>
          <a:stretch/>
        </p:blipFill>
        <p:spPr>
          <a:xfrm>
            <a:off x="-95250" y="0"/>
            <a:ext cx="923925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393" y="0"/>
            <a:ext cx="8982607" cy="99417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Использование </a:t>
            </a:r>
            <a:r>
              <a:rPr lang="ru-RU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технологии </a:t>
            </a:r>
            <a:r>
              <a:rPr lang="ru-RU" b="1" dirty="0" err="1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Лего</a:t>
            </a:r>
            <a:r>
              <a:rPr lang="ru-RU" b="1" dirty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 конструирования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393" y="1994297"/>
            <a:ext cx="5172075" cy="4863703"/>
          </a:xfrm>
        </p:spPr>
        <p:txBody>
          <a:bodyPr>
            <a:normAutofit/>
          </a:bodyPr>
          <a:lstStyle/>
          <a:p>
            <a:r>
              <a:rPr lang="ru-RU" sz="2000" b="1" dirty="0"/>
              <a:t>ЛЕГО</a:t>
            </a:r>
            <a:r>
              <a:rPr lang="ru-RU" sz="2000" dirty="0"/>
              <a:t> позволяет детям создавать всевозможные модели взятых из реальной жизни или вымышленных персонажей, объектов и строений. Процесс конструирования развивает навыки в области мелкой </a:t>
            </a:r>
            <a:r>
              <a:rPr lang="ru-RU" sz="2000" dirty="0" smtClean="0"/>
              <a:t>моторики</a:t>
            </a:r>
            <a:r>
              <a:rPr lang="ru-RU" sz="2000" dirty="0"/>
              <a:t> </a:t>
            </a:r>
            <a:r>
              <a:rPr lang="ru-RU" sz="2000" dirty="0" smtClean="0"/>
              <a:t>специальные </a:t>
            </a:r>
            <a:r>
              <a:rPr lang="ru-RU" sz="2000" dirty="0"/>
              <a:t>для малышей. Кто знает, куда их может привести сила их воображения?</a:t>
            </a:r>
          </a:p>
        </p:txBody>
      </p:sp>
    </p:spTree>
    <p:extLst>
      <p:ext uri="{BB962C8B-B14F-4D97-AF65-F5344CB8AC3E}">
        <p14:creationId xmlns:p14="http://schemas.microsoft.com/office/powerpoint/2010/main" val="417143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979" y="216550"/>
            <a:ext cx="8553982" cy="5551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Что развивает конструктор </a:t>
            </a:r>
            <a:r>
              <a:rPr lang="en-US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Lego </a:t>
            </a:r>
            <a:r>
              <a:rPr lang="ru-RU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у детей?</a:t>
            </a:r>
            <a:endParaRPr lang="ru-RU" sz="27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4979" y="921540"/>
            <a:ext cx="8456456" cy="3895528"/>
          </a:xfrm>
        </p:spPr>
        <p:txBody>
          <a:bodyPr>
            <a:noAutofit/>
          </a:bodyPr>
          <a:lstStyle/>
          <a:p>
            <a:r>
              <a:rPr lang="ru-RU" dirty="0"/>
              <a:t>Развитие математических способностей — ребёнок отбирает, отсчитывает необходимые по размеру, цвету, конфигурации детали.</a:t>
            </a:r>
          </a:p>
          <a:p>
            <a:r>
              <a:rPr lang="ru-RU" dirty="0"/>
              <a:t>Развитие речевых и коммуникационных навыков — ребёнок пополняет словарь новыми словами, в процессе конструирования общается со взрослыми, задаёт конкретные вопросы о различных предметах, уточняет их свойства.</a:t>
            </a:r>
          </a:p>
          <a:p>
            <a:r>
              <a:rPr lang="ru-RU" dirty="0"/>
              <a:t>Коррекционная работа — оказывает благотворное воздействие на развитие ребёнка в целом (развивается мелкая моторика, память, внимание, логическое и пространственное мышление, творческие способности и т. д.).</a:t>
            </a:r>
          </a:p>
          <a:p>
            <a:r>
              <a:rPr lang="ru-RU" dirty="0"/>
              <a:t>Воспитательная работа — совместная игра с другими детьми и со взрослыми помогает малышу стать более организованным, дисциплинированным, целеустремлённым, эмоционально стабильным и работоспособным, таким образом, играет позитивную роль в процессе подготовки ребёнка к школе.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451" y="5551340"/>
            <a:ext cx="1860320" cy="1395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250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204" y="187778"/>
            <a:ext cx="8553982" cy="106871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Использование технологии </a:t>
            </a:r>
            <a:r>
              <a:rPr lang="ru-RU" sz="2700" b="1" dirty="0" err="1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Лего</a:t>
            </a:r>
            <a:r>
              <a:rPr lang="ru-RU" sz="2700" b="1" dirty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 </a:t>
            </a:r>
            <a:r>
              <a:rPr lang="ru-RU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конструирования</a:t>
            </a:r>
            <a:br>
              <a:rPr lang="ru-RU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</a:br>
            <a:r>
              <a:rPr lang="ru-RU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в разных возрастных группах</a:t>
            </a:r>
            <a:endParaRPr lang="ru-RU" sz="27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56498"/>
            <a:ext cx="9144000" cy="227807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>
                <a:latin typeface="Bahnschrift" panose="020B0502040204020203" pitchFamily="34" charset="0"/>
              </a:rPr>
              <a:t>Малыши с удовольствием строят простейшие</a:t>
            </a:r>
            <a:r>
              <a:rPr lang="en-US" sz="2400" dirty="0">
                <a:latin typeface="Bahnschrift" panose="020B0502040204020203" pitchFamily="34" charset="0"/>
              </a:rPr>
              <a:t> </a:t>
            </a:r>
            <a:r>
              <a:rPr lang="ru-RU" sz="2400" u="sng" dirty="0">
                <a:latin typeface="Bahnschrift" panose="020B0502040204020203" pitchFamily="34" charset="0"/>
              </a:rPr>
              <a:t>конструкции</a:t>
            </a:r>
            <a:r>
              <a:rPr lang="ru-RU" sz="2400" dirty="0">
                <a:latin typeface="Bahnschrift" panose="020B0502040204020203" pitchFamily="34" charset="0"/>
              </a:rPr>
              <a:t>: дорожки, заборы, мосты, ворота, ограды, машины, домики. Дети упражняются в распознании цвета, счете до 5, закрепляют </a:t>
            </a:r>
            <a:r>
              <a:rPr lang="ru-RU" sz="2400" u="sng" dirty="0">
                <a:latin typeface="Bahnschrift" panose="020B0502040204020203" pitchFamily="34" charset="0"/>
              </a:rPr>
              <a:t>понятия</a:t>
            </a:r>
            <a:r>
              <a:rPr lang="ru-RU" sz="2400" dirty="0">
                <a:latin typeface="Bahnschrift" panose="020B0502040204020203" pitchFamily="34" charset="0"/>
              </a:rPr>
              <a:t>: «высокий — низкий», «широкий — узкий». Используются </a:t>
            </a:r>
            <a:r>
              <a:rPr lang="ru-RU" sz="2400" dirty="0" smtClean="0">
                <a:latin typeface="Bahnschrift" panose="020B0502040204020203" pitchFamily="34" charset="0"/>
              </a:rPr>
              <a:t>конструкторы </a:t>
            </a:r>
            <a:r>
              <a:rPr lang="ru-RU" sz="2400" dirty="0">
                <a:latin typeface="Bahnschrift" panose="020B0502040204020203" pitchFamily="34" charset="0"/>
              </a:rPr>
              <a:t>с деталями крупных размеров.</a:t>
            </a:r>
          </a:p>
        </p:txBody>
      </p:sp>
      <p:pic>
        <p:nvPicPr>
          <p:cNvPr id="2052" name="Picture 4" descr="https://violahouse.ru/wp-content/uploads/2018/08/kak-vybrat-plastikovyj-detskij-konstruktor-800x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04" y="3848100"/>
            <a:ext cx="4373880" cy="2733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itd3.mycdn.me/image?id=848661512923&amp;t=20&amp;plc=WEB&amp;tkn=*hCUvkfYp4MAdIrsrLZzDKbGGrW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122" y="3708486"/>
            <a:ext cx="3727627" cy="30166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95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719" y="114300"/>
            <a:ext cx="8553982" cy="114219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Задачи </a:t>
            </a:r>
            <a:r>
              <a:rPr lang="ru-RU" sz="2700" b="1" dirty="0" err="1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Лего</a:t>
            </a:r>
            <a:r>
              <a:rPr lang="ru-RU" sz="2700" b="1" dirty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-методики </a:t>
            </a:r>
            <a:r>
              <a:rPr lang="ru-RU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/>
            </a:r>
            <a:br>
              <a:rPr lang="ru-RU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</a:br>
            <a:r>
              <a:rPr lang="ru-RU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Младший </a:t>
            </a:r>
            <a:r>
              <a:rPr lang="ru-RU" sz="2700" b="1" dirty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дошкольный возраст (2–4 года</a:t>
            </a:r>
            <a:r>
              <a:rPr lang="ru-RU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)</a:t>
            </a:r>
            <a:r>
              <a:rPr lang="ru-RU" sz="2700" b="1" dirty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/>
            </a:r>
            <a:br>
              <a:rPr lang="ru-RU" sz="2700" b="1" dirty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</a:br>
            <a:endParaRPr lang="ru-RU" sz="27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56498"/>
            <a:ext cx="9061420" cy="323118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учить </a:t>
            </a:r>
            <a:r>
              <a:rPr lang="ru-RU" dirty="0"/>
              <a:t>различать и правильно называть детали </a:t>
            </a:r>
            <a:r>
              <a:rPr lang="ru-RU" dirty="0" err="1"/>
              <a:t>Лего</a:t>
            </a:r>
            <a:r>
              <a:rPr lang="ru-RU" dirty="0"/>
              <a:t>-конструктора «Дупло» (кирпичик, клювик, мостик, основа машины, полукруг, овал и т. д.);</a:t>
            </a:r>
          </a:p>
          <a:p>
            <a:r>
              <a:rPr lang="ru-RU" dirty="0"/>
              <a:t>знакомить с элементарными умственными операциями анализа построек по таким параметрам: форма, величина, цвет деталей, учить сравнивать предметы;</a:t>
            </a:r>
          </a:p>
          <a:p>
            <a:r>
              <a:rPr lang="ru-RU" dirty="0"/>
              <a:t>создавать простейшую конструкцию по образцу и оговорённым условиям, например, забор для фермы, гараж для машинки;</a:t>
            </a:r>
          </a:p>
          <a:p>
            <a:r>
              <a:rPr lang="ru-RU" dirty="0"/>
              <a:t>пополнять словарь новыми словосочетаниями: длинная (короткая), широкая (узкая) дорожка синего цвета;</a:t>
            </a:r>
          </a:p>
          <a:p>
            <a:r>
              <a:rPr lang="ru-RU" dirty="0"/>
              <a:t>развивать мелкую моторику и зрительную координацию в процессе крепления деталей конструктора.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680" y="5561407"/>
            <a:ext cx="1860320" cy="1395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140" y="4099527"/>
            <a:ext cx="4133850" cy="2755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418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8364" y="733427"/>
            <a:ext cx="5479196" cy="555172"/>
          </a:xfrm>
        </p:spPr>
        <p:txBody>
          <a:bodyPr>
            <a:normAutofit fontScale="90000"/>
          </a:bodyPr>
          <a:lstStyle/>
          <a:p>
            <a:r>
              <a:rPr lang="en-US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Lego Duplo</a:t>
            </a:r>
            <a:endParaRPr lang="ru-RU" sz="2700" dirty="0">
              <a:solidFill>
                <a:srgbClr val="0070C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261027" y="187779"/>
            <a:ext cx="5479196" cy="555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Примеры видов наборов </a:t>
            </a:r>
            <a:r>
              <a:rPr lang="en-US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Lego</a:t>
            </a:r>
            <a:endParaRPr lang="ru-RU" sz="2700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057" y="2119736"/>
            <a:ext cx="6817810" cy="3360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61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1187" y="281667"/>
            <a:ext cx="5479196" cy="813707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Примеры видов наборов </a:t>
            </a:r>
            <a:r>
              <a:rPr lang="en-US" sz="2700" b="1" dirty="0" smtClean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Lego</a:t>
            </a:r>
            <a:endParaRPr lang="ru-RU" sz="27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8928" y="2138242"/>
            <a:ext cx="4019711" cy="32635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/>
              <a:t>Набор </a:t>
            </a:r>
            <a:r>
              <a:rPr lang="ru-RU" sz="1800" i="1" dirty="0"/>
              <a:t>«Эмоциональное развитие ребенка»</a:t>
            </a:r>
            <a:r>
              <a:rPr lang="ru-RU" sz="1800" dirty="0"/>
              <a:t> приглашает дошколят окунуться в увлекательный мир эмоций. В ходе занятий, проходящих в форме игры, дети узнают много нового о различных человеческих эмоциях и физических характеристиках человека. В процессе совместной работы над созданием различных персонажей дети научатся узнавать разные чувства и определять их сходства и различия. Рабочие карты послужат вспомогательным материалом и источником вдохновения, поэтому дети смогут снова и снова собирать новые модели.</a:t>
            </a:r>
            <a:endParaRPr lang="ru-RU" sz="1600" dirty="0">
              <a:latin typeface="Bahnschrift" panose="020B0502040204020203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697147" y="1171021"/>
            <a:ext cx="5479196" cy="555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dirty="0">
                <a:ln/>
                <a:solidFill>
                  <a:srgbClr val="0070C0"/>
                </a:solidFill>
                <a:latin typeface="Franklin Gothic Demi" panose="020B0703020102020204" pitchFamily="34" charset="0"/>
              </a:rPr>
              <a:t>Набор «Эмоциональное развитие ребенка»</a:t>
            </a:r>
            <a:endParaRPr lang="ru-RU" sz="2700" dirty="0">
              <a:solidFill>
                <a:srgbClr val="0070C0"/>
              </a:solidFill>
            </a:endParaRPr>
          </a:p>
        </p:txBody>
      </p:sp>
      <p:pic>
        <p:nvPicPr>
          <p:cNvPr id="9218" name="Picture 2" descr="https://umitoy.ru/upload/iblock/54c/54cf6d5346d1361b83788aa5955e56f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139" y="2498207"/>
            <a:ext cx="4586651" cy="29035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76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304c75482da2b9ac2e0a4cfef7a598ee4adba"/>
</p:tagLst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TM02900743[[fn=Природа]]</Template>
  <TotalTime>507</TotalTime>
  <Words>1429</Words>
  <Application>Microsoft Office PowerPoint</Application>
  <PresentationFormat>Экран (4:3)</PresentationFormat>
  <Paragraphs>99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HDOfficeLightV0</vt:lpstr>
      <vt:lpstr>Parcel</vt:lpstr>
      <vt:lpstr>Использование технологии:  Лего-конструирования</vt:lpstr>
      <vt:lpstr>Презентация PowerPoint</vt:lpstr>
      <vt:lpstr>Использование технологии Лего конструирования</vt:lpstr>
      <vt:lpstr>Использование технологии Лего конструирования</vt:lpstr>
      <vt:lpstr>Что развивает конструктор Lego у детей?</vt:lpstr>
      <vt:lpstr>Использование технологии Лего конструирования в разных возрастных группах</vt:lpstr>
      <vt:lpstr>Задачи Лего-методики  Младший дошкольный возраст (2–4 года) </vt:lpstr>
      <vt:lpstr>Lego Duplo</vt:lpstr>
      <vt:lpstr>Примеры видов наборов Lego</vt:lpstr>
      <vt:lpstr>Презентация PowerPoint</vt:lpstr>
      <vt:lpstr>Презентация PowerPoint</vt:lpstr>
      <vt:lpstr>Примеры видов наборов Lego</vt:lpstr>
      <vt:lpstr>Использование технологии Лего конструирования в разных возрастных группах</vt:lpstr>
      <vt:lpstr>Задачи Лего-методики  Старшая и подготовительная группы </vt:lpstr>
      <vt:lpstr>Примеры видов наборов Lego</vt:lpstr>
      <vt:lpstr>Особенности практического использования с учётом возраста детей:</vt:lpstr>
      <vt:lpstr>Формы реализации Лего-методики в детском саду:</vt:lpstr>
      <vt:lpstr>Использование технологии Лего конструирования</vt:lpstr>
      <vt:lpstr>Способы конструирования, актуальные для дошколят</vt:lpstr>
      <vt:lpstr>Способы конструирования, актуальные для дошколят</vt:lpstr>
      <vt:lpstr>карточки схемы для лего конструирования</vt:lpstr>
      <vt:lpstr>Какие бывают занятия  по Лего-конструированию</vt:lpstr>
      <vt:lpstr>Что такое Лего-дакта?</vt:lpstr>
      <vt:lpstr>Какие бывают занятия  по Лего-конструированию</vt:lpstr>
      <vt:lpstr>Какие бывают занятия  по Лего-конструированию</vt:lpstr>
      <vt:lpstr>Какие бывают занятия  по Лего-конструированию</vt:lpstr>
      <vt:lpstr>ИТОГ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технологий Лего конструирования</dc:title>
  <dc:creator>Максим</dc:creator>
  <cp:lastModifiedBy>DS</cp:lastModifiedBy>
  <cp:revision>29</cp:revision>
  <dcterms:created xsi:type="dcterms:W3CDTF">2019-10-01T14:16:20Z</dcterms:created>
  <dcterms:modified xsi:type="dcterms:W3CDTF">2019-11-05T03:26:28Z</dcterms:modified>
</cp:coreProperties>
</file>