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1813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8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42885-D424-4193-B71C-D934272A7432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801688"/>
            <a:ext cx="567055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3E83A-A583-4417-8D5A-A3A7E5F97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28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9" y="801739"/>
            <a:ext cx="7358124" cy="4008693"/>
          </a:xfrm>
          <a:prstGeom prst="rect">
            <a:avLst/>
          </a:prstGeom>
        </p:spPr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55470" y="5079099"/>
            <a:ext cx="6048163" cy="4810431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200" spc="-1">
              <a:latin typeface="Arial"/>
            </a:endParaRPr>
          </a:p>
        </p:txBody>
      </p:sp>
      <p:sp>
        <p:nvSpPr>
          <p:cNvPr id="71" name="TextShape 3"/>
          <p:cNvSpPr txBox="1"/>
          <p:nvPr/>
        </p:nvSpPr>
        <p:spPr>
          <a:xfrm>
            <a:off x="4281396" y="10155097"/>
            <a:ext cx="3276105" cy="534622"/>
          </a:xfrm>
          <a:prstGeom prst="rect">
            <a:avLst/>
          </a:prstGeom>
          <a:noFill/>
          <a:ln>
            <a:noFill/>
          </a:ln>
        </p:spPr>
        <p:txBody>
          <a:bodyPr lIns="99779" tIns="49890" rIns="99779" bIns="49890" anchor="b">
            <a:noAutofit/>
          </a:bodyPr>
          <a:lstStyle/>
          <a:p>
            <a:pPr algn="r">
              <a:lnSpc>
                <a:spcPct val="100000"/>
              </a:lnSpc>
            </a:pPr>
            <a:fld id="{7AF635CC-0206-40D5-8E6C-9A1DD43CE4E5}" type="slidenum">
              <a:rPr lang="ru-RU" sz="1300" spc="-1">
                <a:solidFill>
                  <a:srgbClr val="000000"/>
                </a:solidFill>
              </a:rPr>
              <a:t>2</a:t>
            </a:fld>
            <a:endParaRPr lang="ru-RU" sz="1300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228744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34760" y="4517640"/>
            <a:ext cx="1081440" cy="228744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288800" y="451764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100520" y="201240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466640" y="201240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34760" y="451764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100520" y="451764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466640" y="4517640"/>
            <a:ext cx="34812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tIns="0" rIns="0" bIns="0">
            <a:normAutofit fontScale="57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479556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479556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34760" y="402120"/>
            <a:ext cx="9220680" cy="6769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479556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479556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288800" y="451764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288800" y="2012400"/>
            <a:ext cx="527400" cy="22874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34760" y="4517640"/>
            <a:ext cx="1081440" cy="2287440"/>
          </a:xfrm>
          <a:prstGeom prst="rect">
            <a:avLst/>
          </a:prstGeom>
        </p:spPr>
        <p:txBody>
          <a:bodyPr lIns="0" tIns="0" rIns="0" bIns="0">
            <a:normAutofit fontScale="1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5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34760" y="402120"/>
            <a:ext cx="9220680" cy="1460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734760" y="2012400"/>
            <a:ext cx="1081440" cy="479556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870920" y="2012400"/>
            <a:ext cx="1081440" cy="479556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156040" y="129240"/>
            <a:ext cx="4522680" cy="493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strike="noStrike" spc="-1">
                <a:solidFill>
                  <a:srgbClr val="0070C0"/>
                </a:solidFill>
                <a:latin typeface="Tahoma"/>
                <a:ea typeface="Tahoma"/>
              </a:rPr>
              <a:t>На осуществление предпринимательской деятельности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797520" y="73800"/>
            <a:ext cx="3750840" cy="1933200"/>
          </a:xfrm>
          <a:prstGeom prst="rect">
            <a:avLst/>
          </a:prstGeom>
          <a:solidFill>
            <a:srgbClr val="FFF5D5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0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«осуществлению ИП»,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предпринимательской деятельности  в период действия социального контракта.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482120" y="2008440"/>
            <a:ext cx="3492360" cy="69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4994640" y="2953800"/>
            <a:ext cx="6174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1448640" y="6285240"/>
            <a:ext cx="3559680" cy="11696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</p:sp>
      <p:sp>
        <p:nvSpPr>
          <p:cNvPr id="44" name="CustomShape 6"/>
          <p:cNvSpPr/>
          <p:nvPr/>
        </p:nvSpPr>
        <p:spPr>
          <a:xfrm>
            <a:off x="6451920" y="2126880"/>
            <a:ext cx="4096800" cy="3772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Паспорт гражданина РФ (в случае его отсутствия - 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5. Свидетельство о рождении ребенка (детей), выданное  компетентными органами иностранных государств и нотариально удостоверенный перевод на русский язык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344240" y="4290480"/>
            <a:ext cx="3715920" cy="1685520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встать на учет в качестве ИП или налогоплательщика налога на профессиональный доход (быть действующим ИП или самозанятым);</a:t>
            </a:r>
            <a:endParaRPr lang="ru-RU" sz="1100" b="0" strike="noStrike" spc="-1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составить бизнес – план;</a:t>
            </a:r>
            <a:endParaRPr lang="ru-RU" sz="1100" b="0" strike="noStrike" spc="-1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приобрести основные средства, материально-производственные запасы, имущественные обязательства (не более 15 %), лицензию на программное обеспечение и (или) осуществление отдельных видов деятельности по 99-ФЗ (не более 10%), понести расходы связанные с постановкой на учет (не более 5 %),   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,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6679800" y="5992200"/>
            <a:ext cx="3868560" cy="1453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2711520" y="730440"/>
            <a:ext cx="929160" cy="116388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solidFill>
              <a:srgbClr val="3FBFA1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3781440" y="702720"/>
            <a:ext cx="2838600" cy="1210680"/>
          </a:xfrm>
          <a:prstGeom prst="roundRect">
            <a:avLst>
              <a:gd name="adj" fmla="val 16667"/>
            </a:avLst>
          </a:prstGeom>
          <a:solidFill>
            <a:srgbClr val="D7F1FD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не более чем на 12 месяцев </a:t>
            </a:r>
            <a:endParaRPr lang="ru-RU" sz="1200" b="0" strike="noStrike" spc="-1">
              <a:latin typeface="Arial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5061240" y="5992200"/>
            <a:ext cx="1315800" cy="1462680"/>
          </a:xfrm>
          <a:prstGeom prst="roundRect">
            <a:avLst>
              <a:gd name="adj" fmla="val 16667"/>
            </a:avLst>
          </a:prstGeom>
          <a:solidFill>
            <a:srgbClr val="F89E8C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5090760" y="2427480"/>
            <a:ext cx="1315800" cy="3370680"/>
          </a:xfrm>
          <a:prstGeom prst="roundRect">
            <a:avLst>
              <a:gd name="adj" fmla="val 16667"/>
            </a:avLst>
          </a:prstGeom>
          <a:solidFill>
            <a:srgbClr val="A9D1E1"/>
          </a:solidFill>
          <a:ln>
            <a:solidFill>
              <a:srgbClr val="49B1CD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1359000" y="2815200"/>
            <a:ext cx="3619080" cy="14047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02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проживание на территории Приморского края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145440" y="1937880"/>
            <a:ext cx="1198080" cy="777960"/>
          </a:xfrm>
          <a:prstGeom prst="roundRect">
            <a:avLst>
              <a:gd name="adj" fmla="val 16667"/>
            </a:avLst>
          </a:prstGeom>
          <a:solidFill>
            <a:srgbClr val="D9F6FF"/>
          </a:solidFill>
          <a:ln>
            <a:solidFill>
              <a:srgbClr val="4BBFF7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80640" y="2843640"/>
            <a:ext cx="1198080" cy="1284480"/>
          </a:xfrm>
          <a:prstGeom prst="roundRect">
            <a:avLst>
              <a:gd name="adj" fmla="val 16667"/>
            </a:avLst>
          </a:prstGeom>
          <a:solidFill>
            <a:srgbClr val="97E1FF"/>
          </a:solidFill>
          <a:ln>
            <a:solidFill>
              <a:srgbClr val="4BBFF7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80640" y="4355640"/>
            <a:ext cx="1198080" cy="163584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F9F9F9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138960" y="6354360"/>
            <a:ext cx="1198080" cy="1031040"/>
          </a:xfrm>
          <a:prstGeom prst="roundRect">
            <a:avLst>
              <a:gd name="adj" fmla="val 16667"/>
            </a:avLst>
          </a:prstGeom>
          <a:solidFill>
            <a:srgbClr val="79CFE7"/>
          </a:solidFill>
          <a:ln>
            <a:solidFill>
              <a:srgbClr val="49B1CD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Размер и период выплаты, в том числе в связи с обучением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56" name="Рисунок 18" descr="https://ds04.infourok.ru/uploads/ex/0b31/000d9fc0-7871c9de/img10.jpg"/>
          <p:cNvPicPr/>
          <p:nvPr/>
        </p:nvPicPr>
        <p:blipFill>
          <a:blip r:embed="rId2"/>
          <a:srcRect b="8692"/>
          <a:stretch/>
        </p:blipFill>
        <p:spPr>
          <a:xfrm>
            <a:off x="138960" y="730440"/>
            <a:ext cx="1367280" cy="1163880"/>
          </a:xfrm>
          <a:prstGeom prst="rect">
            <a:avLst/>
          </a:prstGeom>
          <a:ln>
            <a:noFill/>
          </a:ln>
        </p:spPr>
      </p:pic>
      <p:pic>
        <p:nvPicPr>
          <p:cNvPr id="57" name="Рисунок 19" descr="http://dtsr-shahty.ru/images/dtsr/sockon2.png"/>
          <p:cNvPicPr/>
          <p:nvPr/>
        </p:nvPicPr>
        <p:blipFill>
          <a:blip r:embed="rId3"/>
          <a:stretch/>
        </p:blipFill>
        <p:spPr>
          <a:xfrm>
            <a:off x="80640" y="41400"/>
            <a:ext cx="2037960" cy="581400"/>
          </a:xfrm>
          <a:prstGeom prst="rect">
            <a:avLst/>
          </a:prstGeom>
          <a:ln w="9360">
            <a:noFill/>
          </a:ln>
        </p:spPr>
      </p:pic>
      <p:sp>
        <p:nvSpPr>
          <p:cNvPr id="58" name="CustomShape 18"/>
          <p:cNvSpPr/>
          <p:nvPr/>
        </p:nvSpPr>
        <p:spPr>
          <a:xfrm>
            <a:off x="1610640" y="730440"/>
            <a:ext cx="1016640" cy="1182960"/>
          </a:xfrm>
          <a:prstGeom prst="roundRect">
            <a:avLst>
              <a:gd name="adj" fmla="val 16667"/>
            </a:avLst>
          </a:prstGeom>
          <a:solidFill>
            <a:srgbClr val="86CBDE"/>
          </a:solidFill>
          <a:ln>
            <a:solidFill>
              <a:srgbClr val="3FBFA1"/>
            </a:solidFill>
            <a:round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1448640" y="6216480"/>
            <a:ext cx="3559680" cy="112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осуществлением ИП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: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не &gt; 350 000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 р. 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не &gt; 250 000 р.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lang="ru-RU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не &gt; 30 тыс.р.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290069" y="194052"/>
            <a:ext cx="4259151" cy="1821465"/>
          </a:xfrm>
          <a:prstGeom prst="rect">
            <a:avLst/>
          </a:prstGeom>
          <a:solidFill>
            <a:srgbClr val="F3F9E7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910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«ведению ЛПХ», а Заявитель (семья Заявителя) - предпринять активные действия по выполнению мероприятий, предусмотренных программой социальной адаптации, в целях осуществления ведения личного подсобного хозяйства в период действия социального контракта.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1353735" y="2254014"/>
            <a:ext cx="3493255" cy="699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4994739" y="2953630"/>
            <a:ext cx="618147" cy="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433924" y="6279094"/>
            <a:ext cx="3560500" cy="104446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" name="CustomShape 5"/>
          <p:cNvSpPr/>
          <p:nvPr/>
        </p:nvSpPr>
        <p:spPr>
          <a:xfrm>
            <a:off x="6452025" y="2254013"/>
            <a:ext cx="4163493" cy="3646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6. Правоустанавливающий документ (заявителя или члена семьи) на земельный участок, предоставленный по 112-ФЗ «О личном подсобном хозяйстве» 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" name="CustomShape 6"/>
          <p:cNvSpPr/>
          <p:nvPr/>
        </p:nvSpPr>
        <p:spPr>
          <a:xfrm>
            <a:off x="1353735" y="4614378"/>
            <a:ext cx="3582284" cy="1538126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встать на учет в качестве налогоплательщика налога на профессиональный доход;</a:t>
            </a:r>
            <a:endParaRPr lang="ru-RU" sz="11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иметь правоустанавливающий документ на земельный участок, предоставленный по 112-ФЗ (у заявителя или члена семьи);</a:t>
            </a:r>
            <a:endParaRPr lang="ru-RU" sz="11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Times New Roman"/>
              </a:rPr>
              <a:t> 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7"/>
          <p:cNvSpPr/>
          <p:nvPr/>
        </p:nvSpPr>
        <p:spPr>
          <a:xfrm>
            <a:off x="6679963" y="5992183"/>
            <a:ext cx="3869258" cy="1454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" name="CustomShape 8"/>
          <p:cNvSpPr/>
          <p:nvPr/>
        </p:nvSpPr>
        <p:spPr>
          <a:xfrm>
            <a:off x="2876371" y="898034"/>
            <a:ext cx="1054764" cy="114407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6" name="CustomShape 9"/>
          <p:cNvSpPr/>
          <p:nvPr/>
        </p:nvSpPr>
        <p:spPr>
          <a:xfrm>
            <a:off x="4105088" y="776603"/>
            <a:ext cx="2081747" cy="1386536"/>
          </a:xfrm>
          <a:prstGeom prst="roundRect">
            <a:avLst>
              <a:gd name="adj" fmla="val 16667"/>
            </a:avLst>
          </a:prstGeom>
          <a:solidFill>
            <a:srgbClr val="F3EEF6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не более чем на 12 месяцев </a:t>
            </a:r>
            <a:endParaRPr lang="ru-RU" sz="1200" b="0" strike="noStrike" spc="-1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7" name="CustomShape 10"/>
          <p:cNvSpPr/>
          <p:nvPr/>
        </p:nvSpPr>
        <p:spPr>
          <a:xfrm>
            <a:off x="5061353" y="5992183"/>
            <a:ext cx="1316482" cy="146312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8" name="CustomShape 11"/>
          <p:cNvSpPr/>
          <p:nvPr/>
        </p:nvSpPr>
        <p:spPr>
          <a:xfrm>
            <a:off x="4994739" y="2441319"/>
            <a:ext cx="1383411" cy="3371099"/>
          </a:xfrm>
          <a:prstGeom prst="roundRect">
            <a:avLst>
              <a:gd name="adj" fmla="val 16667"/>
            </a:avLst>
          </a:prstGeom>
          <a:solidFill>
            <a:srgbClr val="A7A6BA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9" name="CustomShape 12"/>
          <p:cNvSpPr/>
          <p:nvPr/>
        </p:nvSpPr>
        <p:spPr>
          <a:xfrm>
            <a:off x="1353735" y="3107205"/>
            <a:ext cx="3493255" cy="1405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проживание на территории Приморского края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0" name="CustomShape 13"/>
          <p:cNvSpPr/>
          <p:nvPr/>
        </p:nvSpPr>
        <p:spPr>
          <a:xfrm>
            <a:off x="80820" y="2254013"/>
            <a:ext cx="1198725" cy="852795"/>
          </a:xfrm>
          <a:prstGeom prst="roundRect">
            <a:avLst>
              <a:gd name="adj" fmla="val 16667"/>
            </a:avLst>
          </a:prstGeom>
          <a:solidFill>
            <a:srgbClr val="EDECF8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1" name="CustomShape 14"/>
          <p:cNvSpPr/>
          <p:nvPr/>
        </p:nvSpPr>
        <p:spPr>
          <a:xfrm>
            <a:off x="80820" y="3227446"/>
            <a:ext cx="1198725" cy="1284946"/>
          </a:xfrm>
          <a:prstGeom prst="roundRect">
            <a:avLst>
              <a:gd name="adj" fmla="val 16667"/>
            </a:avLst>
          </a:prstGeom>
          <a:solidFill>
            <a:srgbClr val="C5C1DD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2" name="CustomShape 15"/>
          <p:cNvSpPr/>
          <p:nvPr/>
        </p:nvSpPr>
        <p:spPr>
          <a:xfrm>
            <a:off x="80820" y="4679062"/>
            <a:ext cx="1198725" cy="1220659"/>
          </a:xfrm>
          <a:prstGeom prst="roundRect">
            <a:avLst>
              <a:gd name="adj" fmla="val 16667"/>
            </a:avLst>
          </a:prstGeom>
          <a:solidFill>
            <a:srgbClr val="A28DA9"/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3" name="CustomShape 16"/>
          <p:cNvSpPr/>
          <p:nvPr/>
        </p:nvSpPr>
        <p:spPr>
          <a:xfrm>
            <a:off x="80820" y="6152901"/>
            <a:ext cx="1198725" cy="1031767"/>
          </a:xfrm>
          <a:prstGeom prst="roundRect">
            <a:avLst>
              <a:gd name="adj" fmla="val 16667"/>
            </a:avLst>
          </a:prstGeom>
          <a:solidFill>
            <a:srgbClr val="C4B1D9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Размер и период выплаты, в том числе в связи с обучением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4" name="Рисунок 19" descr="http://dtsr-shahty.ru/images/dtsr/sockon2.png"/>
          <p:cNvPicPr/>
          <p:nvPr/>
        </p:nvPicPr>
        <p:blipFill>
          <a:blip r:embed="rId3"/>
          <a:stretch/>
        </p:blipFill>
        <p:spPr>
          <a:xfrm>
            <a:off x="80820" y="194051"/>
            <a:ext cx="2038495" cy="582155"/>
          </a:xfrm>
          <a:prstGeom prst="rect">
            <a:avLst/>
          </a:prstGeom>
          <a:ln w="9360">
            <a:noFill/>
          </a:ln>
        </p:spPr>
      </p:pic>
      <p:sp>
        <p:nvSpPr>
          <p:cNvPr id="65" name="CustomShape 17"/>
          <p:cNvSpPr/>
          <p:nvPr/>
        </p:nvSpPr>
        <p:spPr>
          <a:xfrm>
            <a:off x="1677331" y="898034"/>
            <a:ext cx="1037085" cy="1061926"/>
          </a:xfrm>
          <a:prstGeom prst="roundRect">
            <a:avLst>
              <a:gd name="adj" fmla="val 16667"/>
            </a:avLst>
          </a:prstGeom>
          <a:solidFill>
            <a:srgbClr val="F3F3FF"/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 можно 1 раз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66" name="CustomShape 18"/>
          <p:cNvSpPr/>
          <p:nvPr/>
        </p:nvSpPr>
        <p:spPr>
          <a:xfrm>
            <a:off x="2174248" y="230957"/>
            <a:ext cx="4130344" cy="337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i="1" strike="noStrike" spc="-1">
                <a:solidFill>
                  <a:srgbClr val="7030A0"/>
                </a:solidFill>
                <a:latin typeface="Calibri"/>
              </a:rPr>
              <a:t>на ведение личного подсобного хозяйства 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67" name="Рисунок 24" descr="https://yt3.ggpht.com/a/AATXAJynD0i-Civ5SbfD1kL-NrHnaGjjvNZkquJHZHSJQg=s900-c-k-c0x00ffffff-no-rj"/>
          <p:cNvPicPr/>
          <p:nvPr/>
        </p:nvPicPr>
        <p:blipFill>
          <a:blip r:embed="rId4"/>
          <a:stretch/>
        </p:blipFill>
        <p:spPr>
          <a:xfrm>
            <a:off x="161955" y="898034"/>
            <a:ext cx="1441501" cy="1219072"/>
          </a:xfrm>
          <a:prstGeom prst="rect">
            <a:avLst/>
          </a:prstGeom>
          <a:ln w="9360">
            <a:noFill/>
          </a:ln>
        </p:spPr>
      </p:pic>
      <p:sp>
        <p:nvSpPr>
          <p:cNvPr id="68" name="TextShape 19"/>
          <p:cNvSpPr txBox="1"/>
          <p:nvPr/>
        </p:nvSpPr>
        <p:spPr>
          <a:xfrm>
            <a:off x="1433924" y="6279094"/>
            <a:ext cx="3491045" cy="102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ведением ЛПХ: не &gt; 200 000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 р.                      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с 1 апреля по 31 октября 2022 года</a:t>
            </a: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Tahoma"/>
              </a:rPr>
              <a:t>; </a:t>
            </a:r>
            <a:endParaRPr lang="ru-RU" sz="1000" b="0" strike="noStrike" spc="-1">
              <a:latin typeface="Arial"/>
            </a:endParaRPr>
          </a:p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не &gt; 100 000 р. </a:t>
            </a:r>
            <a:r>
              <a:rPr lang="ru-RU" sz="1000" b="0" i="1" strike="noStrike" spc="-1">
                <a:solidFill>
                  <a:srgbClr val="000000"/>
                </a:solidFill>
                <a:latin typeface="Calibri"/>
                <a:ea typeface="Tahoma"/>
              </a:rPr>
              <a:t>в случае обращения после 1 ноября 2022 года; </a:t>
            </a:r>
            <a:endParaRPr lang="ru-RU" sz="1000" b="0" strike="noStrike" spc="-1">
              <a:latin typeface="Arial"/>
            </a:endParaRPr>
          </a:p>
          <a:p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Tahoma"/>
              </a:rPr>
              <a:t>Выплаты связанные с обучением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Tahoma"/>
              </a:rPr>
              <a:t>: оплата услуг обучения                            не &gt; 30 тыс.р.</a:t>
            </a:r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65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679963" y="240481"/>
            <a:ext cx="3935555" cy="1943690"/>
          </a:xfrm>
          <a:prstGeom prst="rect">
            <a:avLst/>
          </a:prstGeom>
          <a:solidFill>
            <a:srgbClr val="F1F8E4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«ТЖС», а Заявитель (семья Заявителя) - предпринять активные действия по выполнению мероприятий, предусмотренных программой социальной адаптации, в целях преодоления ТЖС в период действия социального контракта.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353735" y="2254014"/>
            <a:ext cx="3493255" cy="4087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994739" y="2953630"/>
            <a:ext cx="618147" cy="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433924" y="6723944"/>
            <a:ext cx="3560500" cy="599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 ежемесячно 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  <a:ea typeface="Tahoma"/>
              </a:rPr>
              <a:t>16 413 руб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., но не более 6 месяцев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6452025" y="2254013"/>
            <a:ext cx="4163493" cy="3646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6. Документы, подтверждающие обстоятельства, свидетельствующие о нахождении заявителя в ТЖС, указанной в п.5  Перечня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280176" y="4799302"/>
            <a:ext cx="3787806" cy="1793687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приобретение товаров первой необходимости, одежды, обуви, лекарственных препаратов, товаров для ведения личного подсобного хозяйства, прохождение лечения, профилактического медицинского осмотра, в целях стимулирования ведения здорового образа жизни, а также приобретения товаров (услуг) для обеспечения потребности семьи Заявителя в товарах и услугах дошкольного и школьного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6679963" y="5992183"/>
            <a:ext cx="3869258" cy="1454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749143" y="1000813"/>
            <a:ext cx="929746" cy="1146452"/>
          </a:xfrm>
          <a:prstGeom prst="roundRect">
            <a:avLst>
              <a:gd name="adj" fmla="val 16667"/>
            </a:avLst>
          </a:prstGeom>
          <a:solidFill>
            <a:srgbClr val="E1B1A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3884096" y="931765"/>
            <a:ext cx="2494055" cy="1252803"/>
          </a:xfrm>
          <a:prstGeom prst="roundRect">
            <a:avLst>
              <a:gd name="adj" fmla="val 16667"/>
            </a:avLst>
          </a:prstGeom>
          <a:solidFill>
            <a:srgbClr val="CCF4E5"/>
          </a:solidFill>
          <a:ln>
            <a:solidFill>
              <a:srgbClr val="D4B08C"/>
            </a:solidFill>
            <a:round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не более чем на 6 месяцев </a:t>
            </a:r>
            <a:endParaRPr lang="ru-RU" sz="1200" b="0" strike="noStrike" spc="-1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5201209" y="5992183"/>
            <a:ext cx="1176626" cy="146312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5068298" y="2441319"/>
            <a:ext cx="1309852" cy="3371099"/>
          </a:xfrm>
          <a:prstGeom prst="roundRect">
            <a:avLst>
              <a:gd name="adj" fmla="val 16667"/>
            </a:avLst>
          </a:prstGeom>
          <a:solidFill>
            <a:srgbClr val="DCE5C1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1280176" y="2875851"/>
            <a:ext cx="3714247" cy="1802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проживание на территории Приморского края;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наличие обстоятельств, свидетельствующих о нахождении заявителя в ТЖС (одной из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5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ТЖС, предусмотренных Перечнем)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80820" y="2254013"/>
            <a:ext cx="1132743" cy="53850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80820" y="2953631"/>
            <a:ext cx="1132743" cy="155876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80820" y="4679062"/>
            <a:ext cx="1132743" cy="165479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80820" y="6719579"/>
            <a:ext cx="1132743" cy="603584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Размер и период выплаты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58" name="Рисунок 21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87450" y="103970"/>
            <a:ext cx="2038495" cy="582155"/>
          </a:xfrm>
          <a:prstGeom prst="rect">
            <a:avLst/>
          </a:prstGeom>
          <a:ln w="9360"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2240229" y="110320"/>
            <a:ext cx="421148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на мероприятие «осуществление </a:t>
            </a:r>
            <a:r>
              <a:t/>
            </a:r>
            <a:br/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иных мероприятий, связанных с оказанием помощи в преодолении трудной жизненной ситуации» (далее - ТЖС)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1617663" y="1000814"/>
            <a:ext cx="1017196" cy="118335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1" name="Picture 4" descr="Отделение помощи женщинам, оказавшимся в трудной жизненной ситуации"/>
          <p:cNvPicPr/>
          <p:nvPr/>
        </p:nvPicPr>
        <p:blipFill>
          <a:blip r:embed="rId3"/>
          <a:stretch/>
        </p:blipFill>
        <p:spPr>
          <a:xfrm>
            <a:off x="80820" y="924621"/>
            <a:ext cx="1478438" cy="12655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0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679963" y="240481"/>
            <a:ext cx="3935555" cy="1943690"/>
          </a:xfrm>
          <a:prstGeom prst="rect">
            <a:avLst/>
          </a:prstGeom>
          <a:solidFill>
            <a:srgbClr val="F1F8E4"/>
          </a:solidFill>
          <a:ln w="9360">
            <a:noFill/>
          </a:ln>
          <a:effectLst>
            <a:outerShdw dist="28080" dir="5400000">
              <a:srgbClr val="000000">
                <a:alpha val="32000"/>
              </a:srgbClr>
            </a:outerShdw>
          </a:effectLst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Предмет социального контракта по мероприятию «поиск работы»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 соглашение Сторон, в соответствии с которым КГКУ «ЦСПН» обязуется оказать Заявителю государственную социальную помощь при реализации мероприятия по «ТЖС», а Заявитель (семья Заявителя) - предпринять активные действия по выполнению мероприятий, предусмотренных программой социальной адаптации, в целях преодоления ТЖС в период действия социального контракта.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100" b="1" u="sng" strike="noStrike" spc="-1">
                <a:solidFill>
                  <a:srgbClr val="000000"/>
                </a:solidFill>
                <a:uFillTx/>
                <a:latin typeface="Calibri"/>
              </a:rPr>
              <a:t>Программа социальной адаптации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ru-RU" sz="1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353735" y="2254014"/>
            <a:ext cx="3493255" cy="4087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малоимущие семьи;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малоимущие одиноко проживающие граждане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994739" y="2953630"/>
            <a:ext cx="618147" cy="39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1433924" y="6723944"/>
            <a:ext cx="3560500" cy="5992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 ежемесячно 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  <a:ea typeface="Tahoma"/>
              </a:rPr>
              <a:t>16 413 руб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Tahoma"/>
              </a:rPr>
              <a:t>., но не более 6 месяцев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6452025" y="2254013"/>
            <a:ext cx="4163493" cy="36461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Заявление;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Паспорт гражданина РФ (временное удостоверение личности гражданина РФ).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strike="noStrike" spc="-1">
                <a:solidFill>
                  <a:srgbClr val="000000"/>
                </a:solidFill>
                <a:latin typeface="Calibri"/>
              </a:rPr>
              <a:t>,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Согласие на обработку персональных данных несовершеннолетних лиц, зарегистрированных совместно с заявителем;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Свидетельство о рождении ребенка (детей) (в случае обращения малоимущей семьи, имеющей несовершеннолетних детей и регистрации записи акта о рождении ребенка за пределами Российской Федерации);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6. Документы, подтверждающие обстоятельства, свидетельствующие о нахождении заявителя в ТЖС, указанной в п.5  Перечня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280176" y="4799302"/>
            <a:ext cx="3787806" cy="1793687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приобретение товаров первой необходимости, одежды, обуви, лекарственных препаратов, товаров для ведения личного подсобного хозяйства, прохождение лечения, профилактического медицинского осмотра, в целях стимулирования ведения здорового образа жизни, а также приобретения товаров (услуг) для обеспечения потребности семьи Заявителя в товарах и услугах дошкольного и школьного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6679963" y="5992183"/>
            <a:ext cx="3869258" cy="1454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1. Подать заявление и пакет документов через МФЦ в органы социальной защиты.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2. Разработать совместно с межведомственной комиссией индивидуальную программу  социальной адаптации. 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3. Заключить социальный контракт.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4. Выполнять мероприятия программы социальной адаптации и обязанности, установленные социальным контрактом.</a:t>
            </a:r>
            <a:endParaRPr lang="ru-RU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</a:rPr>
              <a:t>5. Предоставлять отчетность и документы.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749143" y="1000813"/>
            <a:ext cx="929746" cy="1146452"/>
          </a:xfrm>
          <a:prstGeom prst="roundRect">
            <a:avLst>
              <a:gd name="adj" fmla="val 16667"/>
            </a:avLst>
          </a:prstGeom>
          <a:solidFill>
            <a:srgbClr val="E1B1A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Срок действия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3884096" y="931765"/>
            <a:ext cx="2494055" cy="1252803"/>
          </a:xfrm>
          <a:prstGeom prst="roundRect">
            <a:avLst>
              <a:gd name="adj" fmla="val 16667"/>
            </a:avLst>
          </a:prstGeom>
          <a:solidFill>
            <a:srgbClr val="CCF4E5"/>
          </a:solidFill>
          <a:ln>
            <a:solidFill>
              <a:srgbClr val="D4B08C"/>
            </a:solidFill>
            <a:round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не более чем на 6 месяцев </a:t>
            </a:r>
            <a:endParaRPr lang="ru-RU" sz="1200" b="0" strike="noStrike" spc="-1">
              <a:latin typeface="Arial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может быть продлен, но не более чем на половину срока ранее заключенного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5201209" y="5992183"/>
            <a:ext cx="1176626" cy="1463125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Действия для граждан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5068298" y="2441319"/>
            <a:ext cx="1309852" cy="3371099"/>
          </a:xfrm>
          <a:prstGeom prst="roundRect">
            <a:avLst>
              <a:gd name="adj" fmla="val 16667"/>
            </a:avLst>
          </a:prstGeom>
          <a:solidFill>
            <a:srgbClr val="DCE5C1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Tahoma"/>
                <a:ea typeface="Tahoma"/>
              </a:rPr>
              <a:t>Обязательные документы для назначения ГСП по СК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1280176" y="2875851"/>
            <a:ext cx="3714247" cy="1802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среднедушевой 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проживание на территории Приморского края;</a:t>
            </a:r>
            <a:endParaRPr lang="ru-RU" sz="12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наличие обстоятельств, свидетельствующих о нахождении заявителя в ТЖС (одной из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5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 ТЖС, предусмотренных Перечнем)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80820" y="2254013"/>
            <a:ext cx="1132743" cy="53850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Кто может быть участником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80820" y="2953631"/>
            <a:ext cx="1132743" cy="1558761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назначения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80820" y="4679062"/>
            <a:ext cx="1132743" cy="165479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Условия для получения ГСП по СК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57" name="CustomShape 16"/>
          <p:cNvSpPr/>
          <p:nvPr/>
        </p:nvSpPr>
        <p:spPr>
          <a:xfrm>
            <a:off x="80820" y="6719579"/>
            <a:ext cx="1132743" cy="603584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</a:rPr>
              <a:t>Размер и период выплаты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58" name="Рисунок 21" descr="http://dtsr-shahty.ru/images/dtsr/sockon2.png"/>
          <p:cNvPicPr/>
          <p:nvPr/>
        </p:nvPicPr>
        <p:blipFill>
          <a:blip r:embed="rId2"/>
          <a:stretch/>
        </p:blipFill>
        <p:spPr>
          <a:xfrm>
            <a:off x="87450" y="103970"/>
            <a:ext cx="2038495" cy="582155"/>
          </a:xfrm>
          <a:prstGeom prst="rect">
            <a:avLst/>
          </a:prstGeom>
          <a:ln w="9360"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2240229" y="110320"/>
            <a:ext cx="421148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на мероприятие «осуществление </a:t>
            </a:r>
            <a:r>
              <a:t/>
            </a:r>
            <a:br/>
            <a:r>
              <a:rPr lang="ru-RU" sz="1400" b="1" strike="noStrike" spc="-1">
                <a:solidFill>
                  <a:srgbClr val="000000"/>
                </a:solidFill>
                <a:latin typeface="Calibri"/>
              </a:rPr>
              <a:t>иных мероприятий, связанных с оказанием помощи в преодолении трудной жизненной ситуации» (далее - ТЖС)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1617663" y="1000814"/>
            <a:ext cx="1017196" cy="118335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anchor="ctr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1200" b="0" strike="noStrike" spc="-1">
                <a:solidFill>
                  <a:srgbClr val="000000"/>
                </a:solidFill>
                <a:latin typeface="Tahoma"/>
                <a:ea typeface="Tahoma"/>
              </a:rPr>
              <a:t>Заключить СК по данному направлению можно 1 раз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61" name="Picture 4" descr="Отделение помощи женщинам, оказавшимся в трудной жизненной ситуации"/>
          <p:cNvPicPr/>
          <p:nvPr/>
        </p:nvPicPr>
        <p:blipFill>
          <a:blip r:embed="rId3"/>
          <a:stretch/>
        </p:blipFill>
        <p:spPr>
          <a:xfrm>
            <a:off x="80820" y="924621"/>
            <a:ext cx="1478438" cy="12655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76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434</TotalTime>
  <Words>1602</Words>
  <Application>Microsoft Office PowerPoint</Application>
  <PresentationFormat>Произвольный</PresentationFormat>
  <Paragraphs>146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subject/>
  <dc:creator>Ульзутуева Наталья Евгеньевна</dc:creator>
  <dc:description/>
  <cp:lastModifiedBy>1</cp:lastModifiedBy>
  <cp:revision>76</cp:revision>
  <cp:lastPrinted>2022-05-31T09:14:17Z</cp:lastPrinted>
  <dcterms:created xsi:type="dcterms:W3CDTF">2020-10-29T02:15:42Z</dcterms:created>
  <dcterms:modified xsi:type="dcterms:W3CDTF">2022-10-31T02:32:21Z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